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ebas Neue Bold" charset="1" panose="020B0606020202050201"/>
      <p:regular r:id="rId19"/>
    </p:embeddedFont>
    <p:embeddedFont>
      <p:font typeface="Montserrat Bold" charset="1" panose="00000800000000000000"/>
      <p:regular r:id="rId20"/>
    </p:embeddedFont>
    <p:embeddedFont>
      <p:font typeface="Open Sans" charset="1" panose="00000000000000000000"/>
      <p:regular r:id="rId21"/>
    </p:embeddedFont>
    <p:embeddedFont>
      <p:font typeface="Montserrat"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9.jpe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5.jpeg" Type="http://schemas.openxmlformats.org/officeDocument/2006/relationships/image"/><Relationship Id="rId6" Target="../media/image36.jpeg" Type="http://schemas.openxmlformats.org/officeDocument/2006/relationships/image"/><Relationship Id="rId7" Target="../media/image3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sp>
        <p:nvSpPr>
          <p:cNvPr name="Freeform 3" id="3"/>
          <p:cNvSpPr/>
          <p:nvPr/>
        </p:nvSpPr>
        <p:spPr>
          <a:xfrm flipH="false" flipV="false" rot="0">
            <a:off x="5331182" y="3802068"/>
            <a:ext cx="11185274" cy="7102649"/>
          </a:xfrm>
          <a:custGeom>
            <a:avLst/>
            <a:gdLst/>
            <a:ahLst/>
            <a:cxnLst/>
            <a:rect r="r" b="b" t="t" l="l"/>
            <a:pathLst>
              <a:path h="7102649" w="11185274">
                <a:moveTo>
                  <a:pt x="0" y="0"/>
                </a:moveTo>
                <a:lnTo>
                  <a:pt x="11185274" y="0"/>
                </a:lnTo>
                <a:lnTo>
                  <a:pt x="11185274" y="7102649"/>
                </a:lnTo>
                <a:lnTo>
                  <a:pt x="0" y="7102649"/>
                </a:lnTo>
                <a:lnTo>
                  <a:pt x="0" y="0"/>
                </a:lnTo>
                <a:close/>
              </a:path>
            </a:pathLst>
          </a:custGeom>
          <a:blipFill>
            <a:blip r:embed="rId3"/>
            <a:stretch>
              <a:fillRect l="0" t="0" r="0" b="0"/>
            </a:stretch>
          </a:blipFill>
        </p:spPr>
      </p:sp>
      <p:sp>
        <p:nvSpPr>
          <p:cNvPr name="TextBox 4" id="4"/>
          <p:cNvSpPr txBox="true"/>
          <p:nvPr/>
        </p:nvSpPr>
        <p:spPr>
          <a:xfrm rot="0">
            <a:off x="1549709" y="1467316"/>
            <a:ext cx="13136173" cy="3176339"/>
          </a:xfrm>
          <a:prstGeom prst="rect">
            <a:avLst/>
          </a:prstGeom>
        </p:spPr>
        <p:txBody>
          <a:bodyPr anchor="t" rtlCol="false" tIns="0" lIns="0" bIns="0" rIns="0">
            <a:spAutoFit/>
          </a:bodyPr>
          <a:lstStyle/>
          <a:p>
            <a:pPr algn="l">
              <a:lnSpc>
                <a:spcPts val="11915"/>
              </a:lnSpc>
            </a:pPr>
            <a:r>
              <a:rPr lang="en-US" sz="12951" b="true">
                <a:solidFill>
                  <a:srgbClr val="FFFFFF"/>
                </a:solidFill>
                <a:latin typeface="Bebas Neue Bold"/>
                <a:ea typeface="Bebas Neue Bold"/>
                <a:cs typeface="Bebas Neue Bold"/>
                <a:sym typeface="Bebas Neue Bold"/>
              </a:rPr>
              <a:t>WELCOME TO SQL PROJECT ON PIZZA SALES</a:t>
            </a:r>
          </a:p>
        </p:txBody>
      </p:sp>
      <p:grpSp>
        <p:nvGrpSpPr>
          <p:cNvPr name="Group 5" id="5"/>
          <p:cNvGrpSpPr/>
          <p:nvPr/>
        </p:nvGrpSpPr>
        <p:grpSpPr>
          <a:xfrm rot="0">
            <a:off x="17259300" y="-1588573"/>
            <a:ext cx="1788844" cy="12826898"/>
            <a:chOff x="0" y="0"/>
            <a:chExt cx="471136" cy="3378278"/>
          </a:xfrm>
        </p:grpSpPr>
        <p:sp>
          <p:nvSpPr>
            <p:cNvPr name="Freeform 6" id="6"/>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7" id="7"/>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grpSp>
        <p:nvGrpSpPr>
          <p:cNvPr name="Group 8" id="8"/>
          <p:cNvGrpSpPr/>
          <p:nvPr/>
        </p:nvGrpSpPr>
        <p:grpSpPr>
          <a:xfrm rot="0">
            <a:off x="12776189" y="4611489"/>
            <a:ext cx="2980029" cy="298002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EA6E19"/>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grpSp>
        <p:nvGrpSpPr>
          <p:cNvPr name="Group 11" id="11"/>
          <p:cNvGrpSpPr/>
          <p:nvPr/>
        </p:nvGrpSpPr>
        <p:grpSpPr>
          <a:xfrm rot="0">
            <a:off x="-1543050" y="-1895009"/>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Freeform 14" id="14"/>
          <p:cNvSpPr/>
          <p:nvPr/>
        </p:nvSpPr>
        <p:spPr>
          <a:xfrm flipH="false" flipV="false" rot="0">
            <a:off x="15280761" y="3035806"/>
            <a:ext cx="2471391" cy="627331"/>
          </a:xfrm>
          <a:custGeom>
            <a:avLst/>
            <a:gdLst/>
            <a:ahLst/>
            <a:cxnLst/>
            <a:rect r="r" b="b" t="t" l="l"/>
            <a:pathLst>
              <a:path h="627331" w="2471391">
                <a:moveTo>
                  <a:pt x="0" y="0"/>
                </a:moveTo>
                <a:lnTo>
                  <a:pt x="2471391" y="0"/>
                </a:lnTo>
                <a:lnTo>
                  <a:pt x="2471391" y="627331"/>
                </a:lnTo>
                <a:lnTo>
                  <a:pt x="0" y="627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549709" y="381123"/>
            <a:ext cx="10479638" cy="514227"/>
          </a:xfrm>
          <a:prstGeom prst="rect">
            <a:avLst/>
          </a:prstGeom>
        </p:spPr>
        <p:txBody>
          <a:bodyPr anchor="t" rtlCol="false" tIns="0" lIns="0" bIns="0" rIns="0">
            <a:spAutoFit/>
          </a:bodyPr>
          <a:lstStyle/>
          <a:p>
            <a:pPr algn="l">
              <a:lnSpc>
                <a:spcPts val="4206"/>
              </a:lnSpc>
            </a:pPr>
            <a:r>
              <a:rPr lang="en-US" sz="3004" spc="309" b="true">
                <a:solidFill>
                  <a:srgbClr val="EA6E19"/>
                </a:solidFill>
                <a:latin typeface="Montserrat Bold"/>
                <a:ea typeface="Montserrat Bold"/>
                <a:cs typeface="Montserrat Bold"/>
                <a:sym typeface="Montserrat Bold"/>
              </a:rPr>
              <a:t>Where Every Query is a Trust of Perfection</a:t>
            </a:r>
          </a:p>
        </p:txBody>
      </p:sp>
      <p:sp>
        <p:nvSpPr>
          <p:cNvPr name="TextBox 16" id="16"/>
          <p:cNvSpPr txBox="true"/>
          <p:nvPr/>
        </p:nvSpPr>
        <p:spPr>
          <a:xfrm rot="0">
            <a:off x="13054313" y="5402848"/>
            <a:ext cx="2423780" cy="1865499"/>
          </a:xfrm>
          <a:prstGeom prst="rect">
            <a:avLst/>
          </a:prstGeom>
        </p:spPr>
        <p:txBody>
          <a:bodyPr anchor="t" rtlCol="false" tIns="0" lIns="0" bIns="0" rIns="0">
            <a:spAutoFit/>
          </a:bodyPr>
          <a:lstStyle/>
          <a:p>
            <a:pPr algn="ctr">
              <a:lnSpc>
                <a:spcPts val="6981"/>
              </a:lnSpc>
            </a:pPr>
            <a:r>
              <a:rPr lang="en-US" b="true" sz="7589" spc="-220">
                <a:solidFill>
                  <a:srgbClr val="341708"/>
                </a:solidFill>
                <a:latin typeface="Bebas Neue Bold"/>
                <a:ea typeface="Bebas Neue Bold"/>
                <a:cs typeface="Bebas Neue Bold"/>
                <a:sym typeface="Bebas Neue Bold"/>
              </a:rPr>
              <a:t>ORDER</a:t>
            </a:r>
          </a:p>
          <a:p>
            <a:pPr algn="ctr">
              <a:lnSpc>
                <a:spcPts val="6981"/>
              </a:lnSpc>
            </a:pPr>
            <a:r>
              <a:rPr lang="en-US" b="true" sz="7589" spc="-220">
                <a:solidFill>
                  <a:srgbClr val="341708"/>
                </a:solidFill>
                <a:latin typeface="Bebas Neue Bold"/>
                <a:ea typeface="Bebas Neue Bold"/>
                <a:cs typeface="Bebas Neue Bold"/>
                <a:sym typeface="Bebas Neue Bold"/>
              </a:rPr>
              <a:t>NOW</a:t>
            </a:r>
          </a:p>
        </p:txBody>
      </p:sp>
      <p:sp>
        <p:nvSpPr>
          <p:cNvPr name="Freeform 17" id="17"/>
          <p:cNvSpPr/>
          <p:nvPr/>
        </p:nvSpPr>
        <p:spPr>
          <a:xfrm flipH="false" flipV="false" rot="0">
            <a:off x="-752650" y="9258300"/>
            <a:ext cx="2471391" cy="627331"/>
          </a:xfrm>
          <a:custGeom>
            <a:avLst/>
            <a:gdLst/>
            <a:ahLst/>
            <a:cxnLst/>
            <a:rect r="r" b="b" t="t" l="l"/>
            <a:pathLst>
              <a:path h="627331" w="2471391">
                <a:moveTo>
                  <a:pt x="0" y="0"/>
                </a:moveTo>
                <a:lnTo>
                  <a:pt x="2471391" y="0"/>
                </a:lnTo>
                <a:lnTo>
                  <a:pt x="2471391" y="627331"/>
                </a:lnTo>
                <a:lnTo>
                  <a:pt x="0" y="627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17259300" y="-1588573"/>
            <a:ext cx="1788844" cy="12826898"/>
            <a:chOff x="0" y="0"/>
            <a:chExt cx="471136" cy="3378278"/>
          </a:xfrm>
        </p:grpSpPr>
        <p:sp>
          <p:nvSpPr>
            <p:cNvPr name="Freeform 4" id="4"/>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5" id="5"/>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grpSp>
        <p:nvGrpSpPr>
          <p:cNvPr name="Group 6" id="6"/>
          <p:cNvGrpSpPr/>
          <p:nvPr/>
        </p:nvGrpSpPr>
        <p:grpSpPr>
          <a:xfrm rot="0">
            <a:off x="-1543050" y="-1895009"/>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Freeform 9" id="9"/>
          <p:cNvSpPr/>
          <p:nvPr/>
        </p:nvSpPr>
        <p:spPr>
          <a:xfrm flipH="false" flipV="false" rot="0">
            <a:off x="-1543050" y="5330883"/>
            <a:ext cx="2471391" cy="627331"/>
          </a:xfrm>
          <a:custGeom>
            <a:avLst/>
            <a:gdLst/>
            <a:ahLst/>
            <a:cxnLst/>
            <a:rect r="r" b="b" t="t" l="l"/>
            <a:pathLst>
              <a:path h="627331" w="247139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33505" y="8275517"/>
            <a:ext cx="2892614" cy="737246"/>
            <a:chOff x="0" y="0"/>
            <a:chExt cx="1594527" cy="406400"/>
          </a:xfrm>
        </p:grpSpPr>
        <p:sp>
          <p:nvSpPr>
            <p:cNvPr name="Freeform 11" id="11"/>
            <p:cNvSpPr/>
            <p:nvPr/>
          </p:nvSpPr>
          <p:spPr>
            <a:xfrm flipH="false" flipV="false" rot="0">
              <a:off x="0" y="0"/>
              <a:ext cx="1594527" cy="406400"/>
            </a:xfrm>
            <a:custGeom>
              <a:avLst/>
              <a:gdLst/>
              <a:ahLst/>
              <a:cxnLst/>
              <a:rect r="r" b="b" t="t" l="l"/>
              <a:pathLst>
                <a:path h="406400" w="1594527">
                  <a:moveTo>
                    <a:pt x="1391327" y="0"/>
                  </a:moveTo>
                  <a:cubicBezTo>
                    <a:pt x="1503551" y="0"/>
                    <a:pt x="1594527" y="90976"/>
                    <a:pt x="1594527" y="203200"/>
                  </a:cubicBezTo>
                  <a:cubicBezTo>
                    <a:pt x="1594527" y="315424"/>
                    <a:pt x="1503551" y="406400"/>
                    <a:pt x="1391327" y="406400"/>
                  </a:cubicBezTo>
                  <a:lnTo>
                    <a:pt x="203200" y="406400"/>
                  </a:lnTo>
                  <a:cubicBezTo>
                    <a:pt x="90976" y="406400"/>
                    <a:pt x="0" y="315424"/>
                    <a:pt x="0" y="203200"/>
                  </a:cubicBezTo>
                  <a:cubicBezTo>
                    <a:pt x="0" y="90976"/>
                    <a:pt x="90976" y="0"/>
                    <a:pt x="203200" y="0"/>
                  </a:cubicBezTo>
                  <a:close/>
                </a:path>
              </a:pathLst>
            </a:custGeom>
            <a:solidFill>
              <a:srgbClr val="EA6E19"/>
            </a:solidFill>
            <a:ln cap="sq">
              <a:noFill/>
              <a:prstDash val="solid"/>
              <a:miter/>
            </a:ln>
          </p:spPr>
        </p:sp>
        <p:sp>
          <p:nvSpPr>
            <p:cNvPr name="TextBox 12" id="12"/>
            <p:cNvSpPr txBox="true"/>
            <p:nvPr/>
          </p:nvSpPr>
          <p:spPr>
            <a:xfrm>
              <a:off x="0" y="-47625"/>
              <a:ext cx="1594527"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Freeform 13" id="13"/>
          <p:cNvSpPr/>
          <p:nvPr/>
        </p:nvSpPr>
        <p:spPr>
          <a:xfrm flipH="false" flipV="false" rot="0">
            <a:off x="14583991" y="3475035"/>
            <a:ext cx="2471391" cy="627331"/>
          </a:xfrm>
          <a:custGeom>
            <a:avLst/>
            <a:gdLst/>
            <a:ahLst/>
            <a:cxnLst/>
            <a:rect r="r" b="b" t="t" l="l"/>
            <a:pathLst>
              <a:path h="627331" w="2471391">
                <a:moveTo>
                  <a:pt x="0" y="0"/>
                </a:moveTo>
                <a:lnTo>
                  <a:pt x="2471390" y="0"/>
                </a:lnTo>
                <a:lnTo>
                  <a:pt x="2471390"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8398731" y="2703658"/>
            <a:ext cx="5659533" cy="5390705"/>
          </a:xfrm>
          <a:custGeom>
            <a:avLst/>
            <a:gdLst/>
            <a:ahLst/>
            <a:cxnLst/>
            <a:rect r="r" b="b" t="t" l="l"/>
            <a:pathLst>
              <a:path h="5390705" w="5659533">
                <a:moveTo>
                  <a:pt x="0" y="0"/>
                </a:moveTo>
                <a:lnTo>
                  <a:pt x="5659533" y="0"/>
                </a:lnTo>
                <a:lnTo>
                  <a:pt x="5659533" y="5390705"/>
                </a:lnTo>
                <a:lnTo>
                  <a:pt x="0" y="5390705"/>
                </a:lnTo>
                <a:lnTo>
                  <a:pt x="0" y="0"/>
                </a:lnTo>
                <a:close/>
              </a:path>
            </a:pathLst>
          </a:custGeom>
          <a:blipFill>
            <a:blip r:embed="rId5"/>
            <a:stretch>
              <a:fillRect l="0" t="0" r="0" b="0"/>
            </a:stretch>
          </a:blipFill>
        </p:spPr>
      </p:sp>
      <p:sp>
        <p:nvSpPr>
          <p:cNvPr name="TextBox 15" id="15"/>
          <p:cNvSpPr txBox="true"/>
          <p:nvPr/>
        </p:nvSpPr>
        <p:spPr>
          <a:xfrm rot="0">
            <a:off x="1833505" y="2562083"/>
            <a:ext cx="5088341" cy="2738983"/>
          </a:xfrm>
          <a:prstGeom prst="rect">
            <a:avLst/>
          </a:prstGeom>
        </p:spPr>
        <p:txBody>
          <a:bodyPr anchor="t" rtlCol="false" tIns="0" lIns="0" bIns="0" rIns="0">
            <a:spAutoFit/>
          </a:bodyPr>
          <a:lstStyle/>
          <a:p>
            <a:pPr algn="l" marL="0" indent="0" lvl="0">
              <a:lnSpc>
                <a:spcPts val="10242"/>
              </a:lnSpc>
              <a:spcBef>
                <a:spcPct val="0"/>
              </a:spcBef>
            </a:pPr>
            <a:r>
              <a:rPr lang="en-US" b="true" sz="11132">
                <a:solidFill>
                  <a:srgbClr val="FFFFFF"/>
                </a:solidFill>
                <a:latin typeface="Bebas Neue Bold"/>
                <a:ea typeface="Bebas Neue Bold"/>
                <a:cs typeface="Bebas Neue Bold"/>
                <a:sym typeface="Bebas Neue Bold"/>
              </a:rPr>
              <a:t>MEET OUR FOUNDER</a:t>
            </a:r>
          </a:p>
        </p:txBody>
      </p:sp>
      <p:sp>
        <p:nvSpPr>
          <p:cNvPr name="TextBox 16" id="16"/>
          <p:cNvSpPr txBox="true"/>
          <p:nvPr/>
        </p:nvSpPr>
        <p:spPr>
          <a:xfrm rot="0">
            <a:off x="1833505" y="5351386"/>
            <a:ext cx="4778670"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Mr. Dilshad Ahmad</a:t>
            </a:r>
          </a:p>
        </p:txBody>
      </p:sp>
      <p:sp>
        <p:nvSpPr>
          <p:cNvPr name="TextBox 17" id="17"/>
          <p:cNvSpPr txBox="true"/>
          <p:nvPr/>
        </p:nvSpPr>
        <p:spPr>
          <a:xfrm rot="0">
            <a:off x="1833505" y="6037191"/>
            <a:ext cx="5416039" cy="169227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a:t>
            </a:r>
          </a:p>
        </p:txBody>
      </p:sp>
      <p:sp>
        <p:nvSpPr>
          <p:cNvPr name="TextBox 18" id="18"/>
          <p:cNvSpPr txBox="true"/>
          <p:nvPr/>
        </p:nvSpPr>
        <p:spPr>
          <a:xfrm rot="0">
            <a:off x="2002537" y="8413718"/>
            <a:ext cx="2538987"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Read More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17259300" y="-1588573"/>
            <a:ext cx="1788844" cy="12826898"/>
            <a:chOff x="0" y="0"/>
            <a:chExt cx="471136" cy="3378278"/>
          </a:xfrm>
        </p:grpSpPr>
        <p:sp>
          <p:nvSpPr>
            <p:cNvPr name="Freeform 4" id="4"/>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5" id="5"/>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sp>
        <p:nvSpPr>
          <p:cNvPr name="Freeform 6" id="6"/>
          <p:cNvSpPr/>
          <p:nvPr/>
        </p:nvSpPr>
        <p:spPr>
          <a:xfrm flipH="false" flipV="false" rot="0">
            <a:off x="14507887" y="865651"/>
            <a:ext cx="2471391" cy="627331"/>
          </a:xfrm>
          <a:custGeom>
            <a:avLst/>
            <a:gdLst/>
            <a:ahLst/>
            <a:cxnLst/>
            <a:rect r="r" b="b" t="t" l="l"/>
            <a:pathLst>
              <a:path h="627331" w="247139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43050" y="-1895009"/>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grpSp>
        <p:nvGrpSpPr>
          <p:cNvPr name="Group 10" id="10"/>
          <p:cNvGrpSpPr/>
          <p:nvPr/>
        </p:nvGrpSpPr>
        <p:grpSpPr>
          <a:xfrm rot="0">
            <a:off x="1028700" y="4119975"/>
            <a:ext cx="3828073" cy="3844529"/>
            <a:chOff x="0" y="0"/>
            <a:chExt cx="593069" cy="595618"/>
          </a:xfrm>
        </p:grpSpPr>
        <p:sp>
          <p:nvSpPr>
            <p:cNvPr name="Freeform 11" id="11"/>
            <p:cNvSpPr/>
            <p:nvPr/>
          </p:nvSpPr>
          <p:spPr>
            <a:xfrm flipH="false" flipV="false" rot="0">
              <a:off x="0" y="0"/>
              <a:ext cx="593069" cy="595618"/>
            </a:xfrm>
            <a:custGeom>
              <a:avLst/>
              <a:gdLst/>
              <a:ahLst/>
              <a:cxnLst/>
              <a:rect r="r" b="b" t="t" l="l"/>
              <a:pathLst>
                <a:path h="595618" w="593069">
                  <a:moveTo>
                    <a:pt x="46515" y="0"/>
                  </a:moveTo>
                  <a:lnTo>
                    <a:pt x="546553" y="0"/>
                  </a:lnTo>
                  <a:cubicBezTo>
                    <a:pt x="558890" y="0"/>
                    <a:pt x="570721" y="4901"/>
                    <a:pt x="579445" y="13624"/>
                  </a:cubicBezTo>
                  <a:cubicBezTo>
                    <a:pt x="588168" y="22347"/>
                    <a:pt x="593069" y="34179"/>
                    <a:pt x="593069" y="46515"/>
                  </a:cubicBezTo>
                  <a:lnTo>
                    <a:pt x="593069" y="549103"/>
                  </a:lnTo>
                  <a:cubicBezTo>
                    <a:pt x="593069" y="574793"/>
                    <a:pt x="572243" y="595618"/>
                    <a:pt x="546553" y="595618"/>
                  </a:cubicBezTo>
                  <a:lnTo>
                    <a:pt x="46515" y="595618"/>
                  </a:lnTo>
                  <a:cubicBezTo>
                    <a:pt x="34179" y="595618"/>
                    <a:pt x="22347" y="590717"/>
                    <a:pt x="13624" y="581994"/>
                  </a:cubicBezTo>
                  <a:cubicBezTo>
                    <a:pt x="4901" y="573271"/>
                    <a:pt x="0" y="561439"/>
                    <a:pt x="0" y="549103"/>
                  </a:cubicBezTo>
                  <a:lnTo>
                    <a:pt x="0" y="46515"/>
                  </a:lnTo>
                  <a:cubicBezTo>
                    <a:pt x="0" y="34179"/>
                    <a:pt x="4901" y="22347"/>
                    <a:pt x="13624" y="13624"/>
                  </a:cubicBezTo>
                  <a:cubicBezTo>
                    <a:pt x="22347" y="4901"/>
                    <a:pt x="34179" y="0"/>
                    <a:pt x="46515" y="0"/>
                  </a:cubicBezTo>
                  <a:close/>
                </a:path>
              </a:pathLst>
            </a:custGeom>
            <a:blipFill>
              <a:blip r:embed="rId5"/>
              <a:stretch>
                <a:fillRect l="-25228" t="0" r="-25228" b="0"/>
              </a:stretch>
            </a:blipFill>
            <a:ln w="171450" cap="rnd">
              <a:solidFill>
                <a:srgbClr val="EA6E19"/>
              </a:solidFill>
              <a:prstDash val="solid"/>
              <a:round/>
            </a:ln>
          </p:spPr>
        </p:sp>
      </p:grpSp>
      <p:sp>
        <p:nvSpPr>
          <p:cNvPr name="Freeform 12" id="12"/>
          <p:cNvSpPr/>
          <p:nvPr/>
        </p:nvSpPr>
        <p:spPr>
          <a:xfrm flipH="false" flipV="false" rot="0">
            <a:off x="5423801" y="7858559"/>
            <a:ext cx="1937572" cy="345240"/>
          </a:xfrm>
          <a:custGeom>
            <a:avLst/>
            <a:gdLst/>
            <a:ahLst/>
            <a:cxnLst/>
            <a:rect r="r" b="b" t="t" l="l"/>
            <a:pathLst>
              <a:path h="345240" w="1937572">
                <a:moveTo>
                  <a:pt x="0" y="0"/>
                </a:moveTo>
                <a:lnTo>
                  <a:pt x="1937572" y="0"/>
                </a:lnTo>
                <a:lnTo>
                  <a:pt x="1937572" y="345240"/>
                </a:lnTo>
                <a:lnTo>
                  <a:pt x="0" y="3452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9144000" y="4119975"/>
            <a:ext cx="3828073" cy="3844529"/>
            <a:chOff x="0" y="0"/>
            <a:chExt cx="593069" cy="595618"/>
          </a:xfrm>
        </p:grpSpPr>
        <p:sp>
          <p:nvSpPr>
            <p:cNvPr name="Freeform 14" id="14"/>
            <p:cNvSpPr/>
            <p:nvPr/>
          </p:nvSpPr>
          <p:spPr>
            <a:xfrm flipH="false" flipV="false" rot="0">
              <a:off x="0" y="0"/>
              <a:ext cx="593069" cy="595618"/>
            </a:xfrm>
            <a:custGeom>
              <a:avLst/>
              <a:gdLst/>
              <a:ahLst/>
              <a:cxnLst/>
              <a:rect r="r" b="b" t="t" l="l"/>
              <a:pathLst>
                <a:path h="595618" w="593069">
                  <a:moveTo>
                    <a:pt x="46515" y="0"/>
                  </a:moveTo>
                  <a:lnTo>
                    <a:pt x="546553" y="0"/>
                  </a:lnTo>
                  <a:cubicBezTo>
                    <a:pt x="558890" y="0"/>
                    <a:pt x="570721" y="4901"/>
                    <a:pt x="579445" y="13624"/>
                  </a:cubicBezTo>
                  <a:cubicBezTo>
                    <a:pt x="588168" y="22347"/>
                    <a:pt x="593069" y="34179"/>
                    <a:pt x="593069" y="46515"/>
                  </a:cubicBezTo>
                  <a:lnTo>
                    <a:pt x="593069" y="549103"/>
                  </a:lnTo>
                  <a:cubicBezTo>
                    <a:pt x="593069" y="574793"/>
                    <a:pt x="572243" y="595618"/>
                    <a:pt x="546553" y="595618"/>
                  </a:cubicBezTo>
                  <a:lnTo>
                    <a:pt x="46515" y="595618"/>
                  </a:lnTo>
                  <a:cubicBezTo>
                    <a:pt x="34179" y="595618"/>
                    <a:pt x="22347" y="590717"/>
                    <a:pt x="13624" y="581994"/>
                  </a:cubicBezTo>
                  <a:cubicBezTo>
                    <a:pt x="4901" y="573271"/>
                    <a:pt x="0" y="561439"/>
                    <a:pt x="0" y="549103"/>
                  </a:cubicBezTo>
                  <a:lnTo>
                    <a:pt x="0" y="46515"/>
                  </a:lnTo>
                  <a:cubicBezTo>
                    <a:pt x="0" y="34179"/>
                    <a:pt x="4901" y="22347"/>
                    <a:pt x="13624" y="13624"/>
                  </a:cubicBezTo>
                  <a:cubicBezTo>
                    <a:pt x="22347" y="4901"/>
                    <a:pt x="34179" y="0"/>
                    <a:pt x="46515" y="0"/>
                  </a:cubicBezTo>
                  <a:close/>
                </a:path>
              </a:pathLst>
            </a:custGeom>
            <a:blipFill>
              <a:blip r:embed="rId8"/>
              <a:stretch>
                <a:fillRect l="0" t="-4931" r="0" b="-27830"/>
              </a:stretch>
            </a:blipFill>
            <a:ln w="171450" cap="rnd">
              <a:solidFill>
                <a:srgbClr val="EA6E19"/>
              </a:solidFill>
              <a:prstDash val="solid"/>
              <a:round/>
            </a:ln>
          </p:spPr>
        </p:sp>
      </p:grpSp>
      <p:sp>
        <p:nvSpPr>
          <p:cNvPr name="Freeform 15" id="15"/>
          <p:cNvSpPr/>
          <p:nvPr/>
        </p:nvSpPr>
        <p:spPr>
          <a:xfrm flipH="false" flipV="false" rot="0">
            <a:off x="13539101" y="7685939"/>
            <a:ext cx="1937572" cy="345240"/>
          </a:xfrm>
          <a:custGeom>
            <a:avLst/>
            <a:gdLst/>
            <a:ahLst/>
            <a:cxnLst/>
            <a:rect r="r" b="b" t="t" l="l"/>
            <a:pathLst>
              <a:path h="345240" w="1937572">
                <a:moveTo>
                  <a:pt x="0" y="0"/>
                </a:moveTo>
                <a:lnTo>
                  <a:pt x="1937572" y="0"/>
                </a:lnTo>
                <a:lnTo>
                  <a:pt x="1937572" y="345240"/>
                </a:lnTo>
                <a:lnTo>
                  <a:pt x="0" y="3452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3746959" y="2293082"/>
            <a:ext cx="10794081" cy="1417403"/>
          </a:xfrm>
          <a:prstGeom prst="rect">
            <a:avLst/>
          </a:prstGeom>
        </p:spPr>
        <p:txBody>
          <a:bodyPr anchor="t" rtlCol="false" tIns="0" lIns="0" bIns="0" rIns="0">
            <a:spAutoFit/>
          </a:bodyPr>
          <a:lstStyle/>
          <a:p>
            <a:pPr algn="ctr" marL="0" indent="0" lvl="0">
              <a:lnSpc>
                <a:spcPts val="10242"/>
              </a:lnSpc>
              <a:spcBef>
                <a:spcPct val="0"/>
              </a:spcBef>
            </a:pPr>
            <a:r>
              <a:rPr lang="en-US" b="true" sz="11132">
                <a:solidFill>
                  <a:srgbClr val="FFFFFF"/>
                </a:solidFill>
                <a:latin typeface="Bebas Neue Bold"/>
                <a:ea typeface="Bebas Neue Bold"/>
                <a:cs typeface="Bebas Neue Bold"/>
                <a:sym typeface="Bebas Neue Bold"/>
              </a:rPr>
              <a:t>CUSTOMER REVIEW</a:t>
            </a:r>
          </a:p>
        </p:txBody>
      </p:sp>
      <p:sp>
        <p:nvSpPr>
          <p:cNvPr name="TextBox 17" id="17"/>
          <p:cNvSpPr txBox="true"/>
          <p:nvPr/>
        </p:nvSpPr>
        <p:spPr>
          <a:xfrm rot="0">
            <a:off x="5423801" y="4190267"/>
            <a:ext cx="2502783" cy="389181"/>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Avery Davis</a:t>
            </a:r>
          </a:p>
        </p:txBody>
      </p:sp>
      <p:sp>
        <p:nvSpPr>
          <p:cNvPr name="TextBox 18" id="18"/>
          <p:cNvSpPr txBox="true"/>
          <p:nvPr/>
        </p:nvSpPr>
        <p:spPr>
          <a:xfrm rot="0">
            <a:off x="5423801" y="4777822"/>
            <a:ext cx="3491599" cy="2822683"/>
          </a:xfrm>
          <a:prstGeom prst="rect">
            <a:avLst/>
          </a:prstGeom>
        </p:spPr>
        <p:txBody>
          <a:bodyPr anchor="t" rtlCol="false" tIns="0" lIns="0" bIns="0" rIns="0">
            <a:spAutoFit/>
          </a:bodyPr>
          <a:lstStyle/>
          <a:p>
            <a:pPr algn="l">
              <a:lnSpc>
                <a:spcPts val="2804"/>
              </a:lnSpc>
            </a:pPr>
            <a:r>
              <a:rPr lang="en-US" sz="1649">
                <a:solidFill>
                  <a:srgbClr val="FFFFFF">
                    <a:alpha val="80000"/>
                  </a:srgbClr>
                </a:solidFill>
                <a:latin typeface="Open Sans"/>
                <a:ea typeface="Open Sans"/>
                <a:cs typeface="Open Sans"/>
                <a:sym typeface="Open Sans"/>
              </a:rPr>
              <a:t> The best pizza we ever had in (City)!! The pizza was so delicious and with so many flavor could choose that we even visited the pizza shop twice in the same day!</a:t>
            </a:r>
          </a:p>
          <a:p>
            <a:pPr algn="l" marL="0" indent="0" lvl="0">
              <a:lnSpc>
                <a:spcPts val="2804"/>
              </a:lnSpc>
              <a:spcBef>
                <a:spcPct val="0"/>
              </a:spcBef>
            </a:pPr>
            <a:r>
              <a:rPr lang="en-US" sz="1649">
                <a:solidFill>
                  <a:srgbClr val="FFFFFF">
                    <a:alpha val="80000"/>
                  </a:srgbClr>
                </a:solidFill>
                <a:latin typeface="Open Sans"/>
                <a:ea typeface="Open Sans"/>
                <a:cs typeface="Open Sans"/>
                <a:sym typeface="Open Sans"/>
              </a:rPr>
              <a:t>You could just take away or standing finish your pizza in the store.</a:t>
            </a:r>
          </a:p>
        </p:txBody>
      </p:sp>
      <p:sp>
        <p:nvSpPr>
          <p:cNvPr name="TextBox 19" id="19"/>
          <p:cNvSpPr txBox="true"/>
          <p:nvPr/>
        </p:nvSpPr>
        <p:spPr>
          <a:xfrm rot="0">
            <a:off x="13539101" y="4190267"/>
            <a:ext cx="2502783" cy="389181"/>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Olivia Wilson</a:t>
            </a:r>
          </a:p>
        </p:txBody>
      </p:sp>
      <p:sp>
        <p:nvSpPr>
          <p:cNvPr name="TextBox 20" id="20"/>
          <p:cNvSpPr txBox="true"/>
          <p:nvPr/>
        </p:nvSpPr>
        <p:spPr>
          <a:xfrm rot="0">
            <a:off x="13539101" y="4758772"/>
            <a:ext cx="3493201" cy="2549525"/>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 They offer an awesome range of fresh pizzas. I liked dining here. Staff members are always friendly, prices are reasonable and the spot is always kept clean.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17259300" y="-1588573"/>
            <a:ext cx="1788844" cy="12826898"/>
            <a:chOff x="0" y="0"/>
            <a:chExt cx="471136" cy="3378278"/>
          </a:xfrm>
        </p:grpSpPr>
        <p:sp>
          <p:nvSpPr>
            <p:cNvPr name="Freeform 4" id="4"/>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5" id="5"/>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sp>
        <p:nvSpPr>
          <p:cNvPr name="Freeform 6" id="6"/>
          <p:cNvSpPr/>
          <p:nvPr/>
        </p:nvSpPr>
        <p:spPr>
          <a:xfrm flipH="false" flipV="false" rot="0">
            <a:off x="14428974" y="877426"/>
            <a:ext cx="2471391" cy="627331"/>
          </a:xfrm>
          <a:custGeom>
            <a:avLst/>
            <a:gdLst/>
            <a:ahLst/>
            <a:cxnLst/>
            <a:rect r="r" b="b" t="t" l="l"/>
            <a:pathLst>
              <a:path h="627331" w="247139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43050" y="-1895009"/>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Freeform 10" id="10"/>
          <p:cNvSpPr/>
          <p:nvPr/>
        </p:nvSpPr>
        <p:spPr>
          <a:xfrm flipH="false" flipV="false" rot="0">
            <a:off x="-1543050" y="8630969"/>
            <a:ext cx="2471391" cy="627331"/>
          </a:xfrm>
          <a:custGeom>
            <a:avLst/>
            <a:gdLst/>
            <a:ahLst/>
            <a:cxnLst/>
            <a:rect r="r" b="b" t="t" l="l"/>
            <a:pathLst>
              <a:path h="627331" w="247139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761577" y="8161900"/>
            <a:ext cx="565068" cy="565068"/>
          </a:xfrm>
          <a:custGeom>
            <a:avLst/>
            <a:gdLst/>
            <a:ahLst/>
            <a:cxnLst/>
            <a:rect r="r" b="b" t="t" l="l"/>
            <a:pathLst>
              <a:path h="565068" w="565068">
                <a:moveTo>
                  <a:pt x="0" y="0"/>
                </a:moveTo>
                <a:lnTo>
                  <a:pt x="565068" y="0"/>
                </a:lnTo>
                <a:lnTo>
                  <a:pt x="565068" y="565067"/>
                </a:lnTo>
                <a:lnTo>
                  <a:pt x="0" y="5650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8761577" y="6966614"/>
            <a:ext cx="565068" cy="565068"/>
          </a:xfrm>
          <a:custGeom>
            <a:avLst/>
            <a:gdLst/>
            <a:ahLst/>
            <a:cxnLst/>
            <a:rect r="r" b="b" t="t" l="l"/>
            <a:pathLst>
              <a:path h="565068" w="565068">
                <a:moveTo>
                  <a:pt x="0" y="0"/>
                </a:moveTo>
                <a:lnTo>
                  <a:pt x="565068" y="0"/>
                </a:lnTo>
                <a:lnTo>
                  <a:pt x="565068" y="565068"/>
                </a:lnTo>
                <a:lnTo>
                  <a:pt x="0" y="5650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1308751" y="1937473"/>
            <a:ext cx="6395551" cy="7320827"/>
            <a:chOff x="0" y="0"/>
            <a:chExt cx="990838" cy="1134188"/>
          </a:xfrm>
        </p:grpSpPr>
        <p:sp>
          <p:nvSpPr>
            <p:cNvPr name="Freeform 14" id="14"/>
            <p:cNvSpPr/>
            <p:nvPr/>
          </p:nvSpPr>
          <p:spPr>
            <a:xfrm flipH="false" flipV="false" rot="0">
              <a:off x="0" y="0"/>
              <a:ext cx="990838" cy="1134188"/>
            </a:xfrm>
            <a:custGeom>
              <a:avLst/>
              <a:gdLst/>
              <a:ahLst/>
              <a:cxnLst/>
              <a:rect r="r" b="b" t="t" l="l"/>
              <a:pathLst>
                <a:path h="1134188" w="990838">
                  <a:moveTo>
                    <a:pt x="27842" y="0"/>
                  </a:moveTo>
                  <a:lnTo>
                    <a:pt x="962996" y="0"/>
                  </a:lnTo>
                  <a:cubicBezTo>
                    <a:pt x="970380" y="0"/>
                    <a:pt x="977462" y="2933"/>
                    <a:pt x="982684" y="8155"/>
                  </a:cubicBezTo>
                  <a:cubicBezTo>
                    <a:pt x="987905" y="13376"/>
                    <a:pt x="990838" y="20458"/>
                    <a:pt x="990838" y="27842"/>
                  </a:cubicBezTo>
                  <a:lnTo>
                    <a:pt x="990838" y="1106346"/>
                  </a:lnTo>
                  <a:cubicBezTo>
                    <a:pt x="990838" y="1113730"/>
                    <a:pt x="987905" y="1120812"/>
                    <a:pt x="982684" y="1126033"/>
                  </a:cubicBezTo>
                  <a:cubicBezTo>
                    <a:pt x="977462" y="1131254"/>
                    <a:pt x="970380" y="1134188"/>
                    <a:pt x="962996" y="1134188"/>
                  </a:cubicBezTo>
                  <a:lnTo>
                    <a:pt x="27842" y="1134188"/>
                  </a:lnTo>
                  <a:cubicBezTo>
                    <a:pt x="20458" y="1134188"/>
                    <a:pt x="13376" y="1131254"/>
                    <a:pt x="8155" y="1126033"/>
                  </a:cubicBezTo>
                  <a:cubicBezTo>
                    <a:pt x="2933" y="1120812"/>
                    <a:pt x="0" y="1113730"/>
                    <a:pt x="0" y="1106346"/>
                  </a:cubicBezTo>
                  <a:lnTo>
                    <a:pt x="0" y="27842"/>
                  </a:lnTo>
                  <a:cubicBezTo>
                    <a:pt x="0" y="20458"/>
                    <a:pt x="2933" y="13376"/>
                    <a:pt x="8155" y="8155"/>
                  </a:cubicBezTo>
                  <a:cubicBezTo>
                    <a:pt x="13376" y="2933"/>
                    <a:pt x="20458" y="0"/>
                    <a:pt x="27842" y="0"/>
                  </a:cubicBezTo>
                  <a:close/>
                </a:path>
              </a:pathLst>
            </a:custGeom>
            <a:blipFill>
              <a:blip r:embed="rId9"/>
              <a:stretch>
                <a:fillRect l="-35904" t="0" r="-35904" b="0"/>
              </a:stretch>
            </a:blipFill>
            <a:ln w="171450" cap="rnd">
              <a:solidFill>
                <a:srgbClr val="EA6E19"/>
              </a:solidFill>
              <a:prstDash val="solid"/>
              <a:round/>
            </a:ln>
          </p:spPr>
        </p:sp>
      </p:grpSp>
      <p:sp>
        <p:nvSpPr>
          <p:cNvPr name="TextBox 15" id="15"/>
          <p:cNvSpPr txBox="true"/>
          <p:nvPr/>
        </p:nvSpPr>
        <p:spPr>
          <a:xfrm rot="0">
            <a:off x="8761577" y="2545421"/>
            <a:ext cx="7928751" cy="2740169"/>
          </a:xfrm>
          <a:prstGeom prst="rect">
            <a:avLst/>
          </a:prstGeom>
        </p:spPr>
        <p:txBody>
          <a:bodyPr anchor="t" rtlCol="false" tIns="0" lIns="0" bIns="0" rIns="0">
            <a:spAutoFit/>
          </a:bodyPr>
          <a:lstStyle/>
          <a:p>
            <a:pPr algn="l" marL="0" indent="0" lvl="0">
              <a:lnSpc>
                <a:spcPts val="10242"/>
              </a:lnSpc>
              <a:spcBef>
                <a:spcPct val="0"/>
              </a:spcBef>
            </a:pPr>
            <a:r>
              <a:rPr lang="en-US" b="true" sz="11132">
                <a:solidFill>
                  <a:srgbClr val="FFFFFF"/>
                </a:solidFill>
                <a:latin typeface="Bebas Neue Bold"/>
                <a:ea typeface="Bebas Neue Bold"/>
                <a:cs typeface="Bebas Neue Bold"/>
                <a:sym typeface="Bebas Neue Bold"/>
              </a:rPr>
              <a:t>DINE-IN, TAKEOUT, &amp; DELIVERY</a:t>
            </a:r>
          </a:p>
        </p:txBody>
      </p:sp>
      <p:sp>
        <p:nvSpPr>
          <p:cNvPr name="TextBox 16" id="16"/>
          <p:cNvSpPr txBox="true"/>
          <p:nvPr/>
        </p:nvSpPr>
        <p:spPr>
          <a:xfrm rot="0">
            <a:off x="8761577" y="5169880"/>
            <a:ext cx="7441579" cy="126365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a:t>
            </a:r>
          </a:p>
        </p:txBody>
      </p:sp>
      <p:sp>
        <p:nvSpPr>
          <p:cNvPr name="TextBox 17" id="17"/>
          <p:cNvSpPr txBox="true"/>
          <p:nvPr/>
        </p:nvSpPr>
        <p:spPr>
          <a:xfrm rot="0">
            <a:off x="9610578" y="7220217"/>
            <a:ext cx="4951745" cy="466725"/>
          </a:xfrm>
          <a:prstGeom prst="rect">
            <a:avLst/>
          </a:prstGeom>
        </p:spPr>
        <p:txBody>
          <a:bodyPr anchor="t" rtlCol="false" tIns="0" lIns="0" bIns="0" rIns="0">
            <a:spAutoFit/>
          </a:bodyPr>
          <a:lstStyle/>
          <a:p>
            <a:pPr algn="l" marL="0" indent="0" lvl="0">
              <a:lnSpc>
                <a:spcPts val="4079"/>
              </a:lnSpc>
              <a:spcBef>
                <a:spcPct val="0"/>
              </a:spcBef>
            </a:pPr>
            <a:r>
              <a:rPr lang="en-US" sz="2399">
                <a:solidFill>
                  <a:srgbClr val="FFFFFF">
                    <a:alpha val="80000"/>
                  </a:srgbClr>
                </a:solidFill>
                <a:latin typeface="Open Sans"/>
                <a:ea typeface="Open Sans"/>
                <a:cs typeface="Open Sans"/>
                <a:sym typeface="Open Sans"/>
              </a:rPr>
              <a:t>167.66.154.33</a:t>
            </a:r>
          </a:p>
        </p:txBody>
      </p:sp>
      <p:sp>
        <p:nvSpPr>
          <p:cNvPr name="TextBox 18" id="18"/>
          <p:cNvSpPr txBox="true"/>
          <p:nvPr/>
        </p:nvSpPr>
        <p:spPr>
          <a:xfrm rot="0">
            <a:off x="9610578" y="6824055"/>
            <a:ext cx="2663443" cy="389181"/>
          </a:xfrm>
          <a:prstGeom prst="rect">
            <a:avLst/>
          </a:prstGeom>
        </p:spPr>
        <p:txBody>
          <a:bodyPr anchor="t" rtlCol="false" tIns="0" lIns="0" bIns="0" rIns="0">
            <a:spAutoFit/>
          </a:bodyPr>
          <a:lstStyle/>
          <a:p>
            <a:pPr algn="l" marL="0" indent="0" lvl="0">
              <a:lnSpc>
                <a:spcPts val="3220"/>
              </a:lnSpc>
              <a:spcBef>
                <a:spcPct val="0"/>
              </a:spcBef>
            </a:pPr>
            <a:r>
              <a:rPr lang="en-US" b="true" sz="2300" spc="147" strike="noStrike" u="none">
                <a:solidFill>
                  <a:srgbClr val="EA6E19"/>
                </a:solidFill>
                <a:latin typeface="Montserrat Bold"/>
                <a:ea typeface="Montserrat Bold"/>
                <a:cs typeface="Montserrat Bold"/>
                <a:sym typeface="Montserrat Bold"/>
              </a:rPr>
              <a:t>Our Address :</a:t>
            </a:r>
          </a:p>
        </p:txBody>
      </p:sp>
      <p:sp>
        <p:nvSpPr>
          <p:cNvPr name="TextBox 19" id="19"/>
          <p:cNvSpPr txBox="true"/>
          <p:nvPr/>
        </p:nvSpPr>
        <p:spPr>
          <a:xfrm rot="0">
            <a:off x="9610578" y="8419373"/>
            <a:ext cx="4345782" cy="466725"/>
          </a:xfrm>
          <a:prstGeom prst="rect">
            <a:avLst/>
          </a:prstGeom>
        </p:spPr>
        <p:txBody>
          <a:bodyPr anchor="t" rtlCol="false" tIns="0" lIns="0" bIns="0" rIns="0">
            <a:spAutoFit/>
          </a:bodyPr>
          <a:lstStyle/>
          <a:p>
            <a:pPr algn="l" marL="0" indent="0" lvl="0">
              <a:lnSpc>
                <a:spcPts val="4079"/>
              </a:lnSpc>
              <a:spcBef>
                <a:spcPct val="0"/>
              </a:spcBef>
            </a:pPr>
            <a:r>
              <a:rPr lang="en-US" sz="2399">
                <a:solidFill>
                  <a:srgbClr val="FFFFFF">
                    <a:alpha val="80000"/>
                  </a:srgbClr>
                </a:solidFill>
                <a:latin typeface="Open Sans"/>
                <a:ea typeface="Open Sans"/>
                <a:cs typeface="Open Sans"/>
                <a:sym typeface="Open Sans"/>
              </a:rPr>
              <a:t>167.66.154.33</a:t>
            </a:r>
          </a:p>
        </p:txBody>
      </p:sp>
      <p:sp>
        <p:nvSpPr>
          <p:cNvPr name="TextBox 20" id="20"/>
          <p:cNvSpPr txBox="true"/>
          <p:nvPr/>
        </p:nvSpPr>
        <p:spPr>
          <a:xfrm rot="0">
            <a:off x="9610578" y="8015469"/>
            <a:ext cx="2475873" cy="389181"/>
          </a:xfrm>
          <a:prstGeom prst="rect">
            <a:avLst/>
          </a:prstGeom>
        </p:spPr>
        <p:txBody>
          <a:bodyPr anchor="t" rtlCol="false" tIns="0" lIns="0" bIns="0" rIns="0">
            <a:spAutoFit/>
          </a:bodyPr>
          <a:lstStyle/>
          <a:p>
            <a:pPr algn="l" marL="0" indent="0" lvl="0">
              <a:lnSpc>
                <a:spcPts val="3220"/>
              </a:lnSpc>
              <a:spcBef>
                <a:spcPct val="0"/>
              </a:spcBef>
            </a:pPr>
            <a:r>
              <a:rPr lang="en-US" b="true" sz="2300" spc="147" strike="noStrike" u="none">
                <a:solidFill>
                  <a:srgbClr val="EA6E19"/>
                </a:solidFill>
                <a:latin typeface="Montserrat Bold"/>
                <a:ea typeface="Montserrat Bold"/>
                <a:cs typeface="Montserrat Bold"/>
                <a:sym typeface="Montserrat Bold"/>
              </a:rPr>
              <a:t>Our Phone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4805395" y="7712216"/>
            <a:ext cx="3438827" cy="737246"/>
            <a:chOff x="0" y="0"/>
            <a:chExt cx="1895622" cy="406400"/>
          </a:xfrm>
        </p:grpSpPr>
        <p:sp>
          <p:nvSpPr>
            <p:cNvPr name="Freeform 4" id="4"/>
            <p:cNvSpPr/>
            <p:nvPr/>
          </p:nvSpPr>
          <p:spPr>
            <a:xfrm flipH="false" flipV="false" rot="0">
              <a:off x="0" y="0"/>
              <a:ext cx="1895622" cy="406400"/>
            </a:xfrm>
            <a:custGeom>
              <a:avLst/>
              <a:gdLst/>
              <a:ahLst/>
              <a:cxnLst/>
              <a:rect r="r" b="b" t="t" l="l"/>
              <a:pathLst>
                <a:path h="406400" w="1895622">
                  <a:moveTo>
                    <a:pt x="1692422" y="0"/>
                  </a:moveTo>
                  <a:cubicBezTo>
                    <a:pt x="1804646" y="0"/>
                    <a:pt x="1895622" y="90976"/>
                    <a:pt x="1895622" y="203200"/>
                  </a:cubicBezTo>
                  <a:cubicBezTo>
                    <a:pt x="1895622" y="315424"/>
                    <a:pt x="1804646" y="406400"/>
                    <a:pt x="1692422" y="406400"/>
                  </a:cubicBezTo>
                  <a:lnTo>
                    <a:pt x="203200" y="406400"/>
                  </a:lnTo>
                  <a:cubicBezTo>
                    <a:pt x="90976" y="406400"/>
                    <a:pt x="0" y="315424"/>
                    <a:pt x="0" y="203200"/>
                  </a:cubicBezTo>
                  <a:cubicBezTo>
                    <a:pt x="0" y="90976"/>
                    <a:pt x="90976" y="0"/>
                    <a:pt x="203200" y="0"/>
                  </a:cubicBezTo>
                  <a:close/>
                </a:path>
              </a:pathLst>
            </a:custGeom>
            <a:solidFill>
              <a:srgbClr val="EA6E19"/>
            </a:solidFill>
            <a:ln cap="sq">
              <a:noFill/>
              <a:prstDash val="solid"/>
              <a:miter/>
            </a:ln>
          </p:spPr>
        </p:sp>
        <p:sp>
          <p:nvSpPr>
            <p:cNvPr name="TextBox 5" id="5"/>
            <p:cNvSpPr txBox="true"/>
            <p:nvPr/>
          </p:nvSpPr>
          <p:spPr>
            <a:xfrm>
              <a:off x="0" y="-47625"/>
              <a:ext cx="1895622"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6" id="6"/>
          <p:cNvSpPr txBox="true"/>
          <p:nvPr/>
        </p:nvSpPr>
        <p:spPr>
          <a:xfrm rot="0">
            <a:off x="2419031" y="2905491"/>
            <a:ext cx="13449938" cy="5192906"/>
          </a:xfrm>
          <a:prstGeom prst="rect">
            <a:avLst/>
          </a:prstGeom>
        </p:spPr>
        <p:txBody>
          <a:bodyPr anchor="t" rtlCol="false" tIns="0" lIns="0" bIns="0" rIns="0">
            <a:spAutoFit/>
          </a:bodyPr>
          <a:lstStyle/>
          <a:p>
            <a:pPr algn="ctr">
              <a:lnSpc>
                <a:spcPts val="19563"/>
              </a:lnSpc>
            </a:pPr>
            <a:r>
              <a:rPr lang="en-US" b="true" sz="21264">
                <a:solidFill>
                  <a:srgbClr val="FFFFFF"/>
                </a:solidFill>
                <a:latin typeface="Bebas Neue Bold"/>
                <a:ea typeface="Bebas Neue Bold"/>
                <a:cs typeface="Bebas Neue Bold"/>
                <a:sym typeface="Bebas Neue Bold"/>
              </a:rPr>
              <a:t>THANK YOU</a:t>
            </a:r>
          </a:p>
          <a:p>
            <a:pPr algn="ctr">
              <a:lnSpc>
                <a:spcPts val="19563"/>
              </a:lnSpc>
            </a:pPr>
            <a:r>
              <a:rPr lang="en-US" b="true" sz="21264">
                <a:solidFill>
                  <a:srgbClr val="FFFFFF"/>
                </a:solidFill>
                <a:latin typeface="Bebas Neue Bold"/>
                <a:ea typeface="Bebas Neue Bold"/>
                <a:cs typeface="Bebas Neue Bold"/>
                <a:sym typeface="Bebas Neue Bold"/>
              </a:rPr>
              <a:t>FOR YOUR TIME</a:t>
            </a:r>
          </a:p>
        </p:txBody>
      </p:sp>
      <p:grpSp>
        <p:nvGrpSpPr>
          <p:cNvPr name="Group 7" id="7"/>
          <p:cNvGrpSpPr/>
          <p:nvPr/>
        </p:nvGrpSpPr>
        <p:grpSpPr>
          <a:xfrm rot="0">
            <a:off x="17259300" y="-1588573"/>
            <a:ext cx="1788844" cy="12826898"/>
            <a:chOff x="0" y="0"/>
            <a:chExt cx="471136" cy="3378278"/>
          </a:xfrm>
        </p:grpSpPr>
        <p:sp>
          <p:nvSpPr>
            <p:cNvPr name="Freeform 8" id="8"/>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9" id="9"/>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grpSp>
        <p:nvGrpSpPr>
          <p:cNvPr name="Group 10" id="10"/>
          <p:cNvGrpSpPr/>
          <p:nvPr/>
        </p:nvGrpSpPr>
        <p:grpSpPr>
          <a:xfrm rot="0">
            <a:off x="-1543050" y="-1895009"/>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Freeform 13" id="13"/>
          <p:cNvSpPr/>
          <p:nvPr/>
        </p:nvSpPr>
        <p:spPr>
          <a:xfrm flipH="false" flipV="false" rot="0">
            <a:off x="14633274" y="2946741"/>
            <a:ext cx="2471391" cy="627331"/>
          </a:xfrm>
          <a:custGeom>
            <a:avLst/>
            <a:gdLst/>
            <a:ahLst/>
            <a:cxnLst/>
            <a:rect r="r" b="b" t="t" l="l"/>
            <a:pathLst>
              <a:path h="627331" w="247139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5781515" y="1646188"/>
            <a:ext cx="6724969" cy="514227"/>
          </a:xfrm>
          <a:prstGeom prst="rect">
            <a:avLst/>
          </a:prstGeom>
        </p:spPr>
        <p:txBody>
          <a:bodyPr anchor="t" rtlCol="false" tIns="0" lIns="0" bIns="0" rIns="0">
            <a:spAutoFit/>
          </a:bodyPr>
          <a:lstStyle/>
          <a:p>
            <a:pPr algn="ctr">
              <a:lnSpc>
                <a:spcPts val="4206"/>
              </a:lnSpc>
            </a:pPr>
            <a:r>
              <a:rPr lang="en-US" b="true" sz="3004" spc="309">
                <a:solidFill>
                  <a:srgbClr val="EA6E19"/>
                </a:solidFill>
                <a:latin typeface="Montserrat Bold"/>
                <a:ea typeface="Montserrat Bold"/>
                <a:cs typeface="Montserrat Bold"/>
                <a:sym typeface="Montserrat Bold"/>
              </a:rPr>
              <a:t>SQl Project Presentation</a:t>
            </a:r>
          </a:p>
        </p:txBody>
      </p:sp>
      <p:sp>
        <p:nvSpPr>
          <p:cNvPr name="TextBox 15" id="15"/>
          <p:cNvSpPr txBox="true"/>
          <p:nvPr/>
        </p:nvSpPr>
        <p:spPr>
          <a:xfrm rot="0">
            <a:off x="4974427" y="7850417"/>
            <a:ext cx="3100763"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See You Next</a:t>
            </a:r>
          </a:p>
        </p:txBody>
      </p:sp>
      <p:sp>
        <p:nvSpPr>
          <p:cNvPr name="Freeform 16" id="16"/>
          <p:cNvSpPr/>
          <p:nvPr/>
        </p:nvSpPr>
        <p:spPr>
          <a:xfrm flipH="false" flipV="false" rot="0">
            <a:off x="307355" y="9250922"/>
            <a:ext cx="2471391" cy="627331"/>
          </a:xfrm>
          <a:custGeom>
            <a:avLst/>
            <a:gdLst/>
            <a:ahLst/>
            <a:cxnLst/>
            <a:rect r="r" b="b" t="t" l="l"/>
            <a:pathLst>
              <a:path h="627331" w="2471391">
                <a:moveTo>
                  <a:pt x="0" y="0"/>
                </a:moveTo>
                <a:lnTo>
                  <a:pt x="2471390" y="0"/>
                </a:lnTo>
                <a:lnTo>
                  <a:pt x="2471390"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8704260" y="7734854"/>
            <a:ext cx="6576501" cy="737246"/>
            <a:chOff x="0" y="0"/>
            <a:chExt cx="3625236" cy="406400"/>
          </a:xfrm>
        </p:grpSpPr>
        <p:sp>
          <p:nvSpPr>
            <p:cNvPr name="Freeform 18" id="18"/>
            <p:cNvSpPr/>
            <p:nvPr/>
          </p:nvSpPr>
          <p:spPr>
            <a:xfrm flipH="false" flipV="false" rot="0">
              <a:off x="0" y="0"/>
              <a:ext cx="3625236" cy="406400"/>
            </a:xfrm>
            <a:custGeom>
              <a:avLst/>
              <a:gdLst/>
              <a:ahLst/>
              <a:cxnLst/>
              <a:rect r="r" b="b" t="t" l="l"/>
              <a:pathLst>
                <a:path h="406400" w="3625236">
                  <a:moveTo>
                    <a:pt x="3422036" y="0"/>
                  </a:moveTo>
                  <a:cubicBezTo>
                    <a:pt x="3534260" y="0"/>
                    <a:pt x="3625236" y="90976"/>
                    <a:pt x="3625236" y="203200"/>
                  </a:cubicBezTo>
                  <a:cubicBezTo>
                    <a:pt x="3625236" y="315424"/>
                    <a:pt x="3534260" y="406400"/>
                    <a:pt x="3422036" y="406400"/>
                  </a:cubicBezTo>
                  <a:lnTo>
                    <a:pt x="203200" y="406400"/>
                  </a:lnTo>
                  <a:cubicBezTo>
                    <a:pt x="90976" y="406400"/>
                    <a:pt x="0" y="315424"/>
                    <a:pt x="0" y="203200"/>
                  </a:cubicBezTo>
                  <a:cubicBezTo>
                    <a:pt x="0" y="90976"/>
                    <a:pt x="90976" y="0"/>
                    <a:pt x="203200" y="0"/>
                  </a:cubicBezTo>
                  <a:close/>
                </a:path>
              </a:pathLst>
            </a:custGeom>
            <a:solidFill>
              <a:srgbClr val="EA6E19"/>
            </a:solidFill>
            <a:ln cap="sq">
              <a:noFill/>
              <a:prstDash val="solid"/>
              <a:miter/>
            </a:ln>
          </p:spPr>
        </p:sp>
        <p:sp>
          <p:nvSpPr>
            <p:cNvPr name="TextBox 19" id="19"/>
            <p:cNvSpPr txBox="true"/>
            <p:nvPr/>
          </p:nvSpPr>
          <p:spPr>
            <a:xfrm>
              <a:off x="0" y="-47625"/>
              <a:ext cx="3625236"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20" id="20"/>
          <p:cNvSpPr txBox="true"/>
          <p:nvPr/>
        </p:nvSpPr>
        <p:spPr>
          <a:xfrm rot="0">
            <a:off x="8873292" y="7873055"/>
            <a:ext cx="6145699"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https://github.com/thedilshadahmad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17259300" y="-1588573"/>
            <a:ext cx="1788844" cy="12826898"/>
            <a:chOff x="0" y="0"/>
            <a:chExt cx="471136" cy="3378278"/>
          </a:xfrm>
        </p:grpSpPr>
        <p:sp>
          <p:nvSpPr>
            <p:cNvPr name="Freeform 4" id="4"/>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5" id="5"/>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grpSp>
        <p:nvGrpSpPr>
          <p:cNvPr name="Group 6" id="6"/>
          <p:cNvGrpSpPr/>
          <p:nvPr/>
        </p:nvGrpSpPr>
        <p:grpSpPr>
          <a:xfrm rot="0">
            <a:off x="114300" y="2243356"/>
            <a:ext cx="4386718" cy="6575594"/>
            <a:chOff x="0" y="0"/>
            <a:chExt cx="679617" cy="1018732"/>
          </a:xfrm>
        </p:grpSpPr>
        <p:sp>
          <p:nvSpPr>
            <p:cNvPr name="Freeform 7" id="7"/>
            <p:cNvSpPr/>
            <p:nvPr/>
          </p:nvSpPr>
          <p:spPr>
            <a:xfrm flipH="false" flipV="false" rot="0">
              <a:off x="0" y="0"/>
              <a:ext cx="679617" cy="1018732"/>
            </a:xfrm>
            <a:custGeom>
              <a:avLst/>
              <a:gdLst/>
              <a:ahLst/>
              <a:cxnLst/>
              <a:rect r="r" b="b" t="t" l="l"/>
              <a:pathLst>
                <a:path h="1018732" w="679617">
                  <a:moveTo>
                    <a:pt x="40592" y="0"/>
                  </a:moveTo>
                  <a:lnTo>
                    <a:pt x="639026" y="0"/>
                  </a:lnTo>
                  <a:cubicBezTo>
                    <a:pt x="661444" y="0"/>
                    <a:pt x="679617" y="18174"/>
                    <a:pt x="679617" y="40592"/>
                  </a:cubicBezTo>
                  <a:lnTo>
                    <a:pt x="679617" y="978140"/>
                  </a:lnTo>
                  <a:cubicBezTo>
                    <a:pt x="679617" y="1000558"/>
                    <a:pt x="661444" y="1018732"/>
                    <a:pt x="639026" y="1018732"/>
                  </a:cubicBezTo>
                  <a:lnTo>
                    <a:pt x="40592" y="1018732"/>
                  </a:lnTo>
                  <a:cubicBezTo>
                    <a:pt x="18174" y="1018732"/>
                    <a:pt x="0" y="1000558"/>
                    <a:pt x="0" y="978140"/>
                  </a:cubicBezTo>
                  <a:lnTo>
                    <a:pt x="0" y="40592"/>
                  </a:lnTo>
                  <a:cubicBezTo>
                    <a:pt x="0" y="18174"/>
                    <a:pt x="18174" y="0"/>
                    <a:pt x="40592" y="0"/>
                  </a:cubicBezTo>
                  <a:close/>
                </a:path>
              </a:pathLst>
            </a:custGeom>
            <a:blipFill>
              <a:blip r:embed="rId3"/>
              <a:stretch>
                <a:fillRect l="-9959" t="0" r="-9959" b="0"/>
              </a:stretch>
            </a:blipFill>
            <a:ln w="171450" cap="rnd">
              <a:solidFill>
                <a:srgbClr val="EA6E19"/>
              </a:solidFill>
              <a:prstDash val="solid"/>
              <a:round/>
            </a:ln>
          </p:spPr>
        </p:sp>
      </p:grpSp>
      <p:sp>
        <p:nvSpPr>
          <p:cNvPr name="Freeform 8" id="8"/>
          <p:cNvSpPr/>
          <p:nvPr/>
        </p:nvSpPr>
        <p:spPr>
          <a:xfrm flipH="false" flipV="false" rot="0">
            <a:off x="4624843" y="8630969"/>
            <a:ext cx="2471391" cy="627331"/>
          </a:xfrm>
          <a:custGeom>
            <a:avLst/>
            <a:gdLst/>
            <a:ahLst/>
            <a:cxnLst/>
            <a:rect r="r" b="b" t="t" l="l"/>
            <a:pathLst>
              <a:path h="627331" w="2471391">
                <a:moveTo>
                  <a:pt x="0" y="0"/>
                </a:moveTo>
                <a:lnTo>
                  <a:pt x="2471391" y="0"/>
                </a:lnTo>
                <a:lnTo>
                  <a:pt x="2471391" y="627331"/>
                </a:lnTo>
                <a:lnTo>
                  <a:pt x="0" y="627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543050" y="-1895009"/>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grpSp>
        <p:nvGrpSpPr>
          <p:cNvPr name="Group 12" id="12"/>
          <p:cNvGrpSpPr/>
          <p:nvPr/>
        </p:nvGrpSpPr>
        <p:grpSpPr>
          <a:xfrm rot="0">
            <a:off x="4729618" y="1191091"/>
            <a:ext cx="4519126" cy="6575594"/>
            <a:chOff x="0" y="0"/>
            <a:chExt cx="700131" cy="1018732"/>
          </a:xfrm>
        </p:grpSpPr>
        <p:sp>
          <p:nvSpPr>
            <p:cNvPr name="Freeform 13" id="13"/>
            <p:cNvSpPr/>
            <p:nvPr/>
          </p:nvSpPr>
          <p:spPr>
            <a:xfrm flipH="false" flipV="false" rot="0">
              <a:off x="0" y="0"/>
              <a:ext cx="700131" cy="1018732"/>
            </a:xfrm>
            <a:custGeom>
              <a:avLst/>
              <a:gdLst/>
              <a:ahLst/>
              <a:cxnLst/>
              <a:rect r="r" b="b" t="t" l="l"/>
              <a:pathLst>
                <a:path h="1018732" w="700131">
                  <a:moveTo>
                    <a:pt x="39402" y="0"/>
                  </a:moveTo>
                  <a:lnTo>
                    <a:pt x="660729" y="0"/>
                  </a:lnTo>
                  <a:cubicBezTo>
                    <a:pt x="671179" y="0"/>
                    <a:pt x="681201" y="4151"/>
                    <a:pt x="688590" y="11541"/>
                  </a:cubicBezTo>
                  <a:cubicBezTo>
                    <a:pt x="695980" y="18930"/>
                    <a:pt x="700131" y="28952"/>
                    <a:pt x="700131" y="39402"/>
                  </a:cubicBezTo>
                  <a:lnTo>
                    <a:pt x="700131" y="979329"/>
                  </a:lnTo>
                  <a:cubicBezTo>
                    <a:pt x="700131" y="1001091"/>
                    <a:pt x="682490" y="1018732"/>
                    <a:pt x="660729" y="1018732"/>
                  </a:cubicBezTo>
                  <a:lnTo>
                    <a:pt x="39402" y="1018732"/>
                  </a:lnTo>
                  <a:cubicBezTo>
                    <a:pt x="28952" y="1018732"/>
                    <a:pt x="18930" y="1014580"/>
                    <a:pt x="11541" y="1007191"/>
                  </a:cubicBezTo>
                  <a:cubicBezTo>
                    <a:pt x="4151" y="999802"/>
                    <a:pt x="0" y="989779"/>
                    <a:pt x="0" y="979329"/>
                  </a:cubicBezTo>
                  <a:lnTo>
                    <a:pt x="0" y="39402"/>
                  </a:lnTo>
                  <a:cubicBezTo>
                    <a:pt x="0" y="17641"/>
                    <a:pt x="17641" y="0"/>
                    <a:pt x="39402" y="0"/>
                  </a:cubicBezTo>
                  <a:close/>
                </a:path>
              </a:pathLst>
            </a:custGeom>
            <a:blipFill>
              <a:blip r:embed="rId6"/>
              <a:stretch>
                <a:fillRect l="-58586" t="0" r="-58586" b="0"/>
              </a:stretch>
            </a:blipFill>
            <a:ln w="171450" cap="rnd">
              <a:solidFill>
                <a:srgbClr val="EA6E19"/>
              </a:solidFill>
              <a:prstDash val="solid"/>
              <a:round/>
            </a:ln>
          </p:spPr>
        </p:sp>
      </p:grpSp>
      <p:sp>
        <p:nvSpPr>
          <p:cNvPr name="Freeform 14" id="14"/>
          <p:cNvSpPr/>
          <p:nvPr/>
        </p:nvSpPr>
        <p:spPr>
          <a:xfrm flipH="false" flipV="false" rot="0">
            <a:off x="15207451" y="877426"/>
            <a:ext cx="2471391" cy="627331"/>
          </a:xfrm>
          <a:custGeom>
            <a:avLst/>
            <a:gdLst/>
            <a:ahLst/>
            <a:cxnLst/>
            <a:rect r="r" b="b" t="t" l="l"/>
            <a:pathLst>
              <a:path h="627331" w="2471391">
                <a:moveTo>
                  <a:pt x="0" y="0"/>
                </a:moveTo>
                <a:lnTo>
                  <a:pt x="2471391" y="0"/>
                </a:lnTo>
                <a:lnTo>
                  <a:pt x="2471391" y="627330"/>
                </a:lnTo>
                <a:lnTo>
                  <a:pt x="0" y="627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9743658" y="2568576"/>
            <a:ext cx="6720243" cy="2738983"/>
          </a:xfrm>
          <a:prstGeom prst="rect">
            <a:avLst/>
          </a:prstGeom>
        </p:spPr>
        <p:txBody>
          <a:bodyPr anchor="t" rtlCol="false" tIns="0" lIns="0" bIns="0" rIns="0">
            <a:spAutoFit/>
          </a:bodyPr>
          <a:lstStyle/>
          <a:p>
            <a:pPr algn="l" marL="0" indent="0" lvl="0">
              <a:lnSpc>
                <a:spcPts val="10242"/>
              </a:lnSpc>
              <a:spcBef>
                <a:spcPct val="0"/>
              </a:spcBef>
            </a:pPr>
            <a:r>
              <a:rPr lang="en-US" b="true" sz="11132">
                <a:solidFill>
                  <a:srgbClr val="FFFFFF"/>
                </a:solidFill>
                <a:latin typeface="Bebas Neue Bold"/>
                <a:ea typeface="Bebas Neue Bold"/>
                <a:cs typeface="Bebas Neue Bold"/>
                <a:sym typeface="Bebas Neue Bold"/>
              </a:rPr>
              <a:t>ABOUT OUR DEVELOPER</a:t>
            </a:r>
          </a:p>
        </p:txBody>
      </p:sp>
      <p:sp>
        <p:nvSpPr>
          <p:cNvPr name="TextBox 16" id="16"/>
          <p:cNvSpPr txBox="true"/>
          <p:nvPr/>
        </p:nvSpPr>
        <p:spPr>
          <a:xfrm rot="0">
            <a:off x="9800808" y="5261119"/>
            <a:ext cx="5602529"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Our Passion for Pizza Project</a:t>
            </a:r>
          </a:p>
        </p:txBody>
      </p:sp>
      <p:sp>
        <p:nvSpPr>
          <p:cNvPr name="TextBox 17" id="17"/>
          <p:cNvSpPr txBox="true"/>
          <p:nvPr/>
        </p:nvSpPr>
        <p:spPr>
          <a:xfrm rot="0">
            <a:off x="9800808" y="5888425"/>
            <a:ext cx="7096928" cy="2938590"/>
          </a:xfrm>
          <a:prstGeom prst="rect">
            <a:avLst/>
          </a:prstGeom>
        </p:spPr>
        <p:txBody>
          <a:bodyPr anchor="t" rtlCol="false" tIns="0" lIns="0" bIns="0" rIns="0">
            <a:spAutoFit/>
          </a:bodyPr>
          <a:lstStyle/>
          <a:p>
            <a:pPr algn="just">
              <a:lnSpc>
                <a:spcPts val="3932"/>
              </a:lnSpc>
            </a:pPr>
            <a:r>
              <a:rPr lang="en-US" sz="2299">
                <a:solidFill>
                  <a:srgbClr val="FFFFFF">
                    <a:alpha val="80000"/>
                  </a:srgbClr>
                </a:solidFill>
                <a:latin typeface="Open Sans"/>
                <a:ea typeface="Open Sans"/>
                <a:cs typeface="Open Sans"/>
                <a:sym typeface="Open Sans"/>
              </a:rPr>
              <a:t>Dilshad Ahmad, A renowned Software Engineering graduated in B.Tech from Asansol Engineering College (MAKAUT) in the department of Information Technology.</a:t>
            </a:r>
          </a:p>
          <a:p>
            <a:pPr algn="just" marL="0" indent="0" lvl="0">
              <a:lnSpc>
                <a:spcPts val="3909"/>
              </a:lnSpc>
            </a:pPr>
            <a:r>
              <a:rPr lang="en-US" sz="2299">
                <a:solidFill>
                  <a:srgbClr val="FFFFFF">
                    <a:alpha val="80000"/>
                  </a:srgbClr>
                </a:solidFill>
                <a:latin typeface="Open Sans"/>
                <a:ea typeface="Open Sans"/>
                <a:cs typeface="Open Sans"/>
                <a:sym typeface="Open Sans"/>
              </a:rPr>
              <a:t>He made a various project, and this project is the glimpse of one of those projects.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17259300" y="-1588573"/>
            <a:ext cx="1788844" cy="12826898"/>
            <a:chOff x="0" y="0"/>
            <a:chExt cx="471136" cy="3378278"/>
          </a:xfrm>
        </p:grpSpPr>
        <p:sp>
          <p:nvSpPr>
            <p:cNvPr name="Freeform 4" id="4"/>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5" id="5"/>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sp>
        <p:nvSpPr>
          <p:cNvPr name="Freeform 6" id="6"/>
          <p:cNvSpPr/>
          <p:nvPr/>
        </p:nvSpPr>
        <p:spPr>
          <a:xfrm flipH="false" flipV="false" rot="0">
            <a:off x="14445009" y="744076"/>
            <a:ext cx="2471391" cy="627331"/>
          </a:xfrm>
          <a:custGeom>
            <a:avLst/>
            <a:gdLst/>
            <a:ahLst/>
            <a:cxnLst/>
            <a:rect r="r" b="b" t="t" l="l"/>
            <a:pathLst>
              <a:path h="627331" w="247139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43050" y="-1895009"/>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Freeform 10" id="10"/>
          <p:cNvSpPr/>
          <p:nvPr/>
        </p:nvSpPr>
        <p:spPr>
          <a:xfrm flipH="false" flipV="false" rot="0">
            <a:off x="589769" y="2699054"/>
            <a:ext cx="5923816" cy="602412"/>
          </a:xfrm>
          <a:custGeom>
            <a:avLst/>
            <a:gdLst/>
            <a:ahLst/>
            <a:cxnLst/>
            <a:rect r="r" b="b" t="t" l="l"/>
            <a:pathLst>
              <a:path h="602412" w="5923816">
                <a:moveTo>
                  <a:pt x="0" y="0"/>
                </a:moveTo>
                <a:lnTo>
                  <a:pt x="5923816" y="0"/>
                </a:lnTo>
                <a:lnTo>
                  <a:pt x="5923816" y="602412"/>
                </a:lnTo>
                <a:lnTo>
                  <a:pt x="0" y="602412"/>
                </a:lnTo>
                <a:lnTo>
                  <a:pt x="0" y="0"/>
                </a:lnTo>
                <a:close/>
              </a:path>
            </a:pathLst>
          </a:custGeom>
          <a:blipFill>
            <a:blip r:embed="rId5"/>
            <a:stretch>
              <a:fillRect l="0" t="0" r="-9515" b="0"/>
            </a:stretch>
          </a:blipFill>
        </p:spPr>
      </p:sp>
      <p:sp>
        <p:nvSpPr>
          <p:cNvPr name="Freeform 11" id="11"/>
          <p:cNvSpPr/>
          <p:nvPr/>
        </p:nvSpPr>
        <p:spPr>
          <a:xfrm flipH="false" flipV="false" rot="0">
            <a:off x="7737153" y="2513557"/>
            <a:ext cx="2301006" cy="1159659"/>
          </a:xfrm>
          <a:custGeom>
            <a:avLst/>
            <a:gdLst/>
            <a:ahLst/>
            <a:cxnLst/>
            <a:rect r="r" b="b" t="t" l="l"/>
            <a:pathLst>
              <a:path h="1159659" w="2301006">
                <a:moveTo>
                  <a:pt x="0" y="0"/>
                </a:moveTo>
                <a:lnTo>
                  <a:pt x="2301005" y="0"/>
                </a:lnTo>
                <a:lnTo>
                  <a:pt x="2301005" y="1159659"/>
                </a:lnTo>
                <a:lnTo>
                  <a:pt x="0" y="1159659"/>
                </a:lnTo>
                <a:lnTo>
                  <a:pt x="0" y="0"/>
                </a:lnTo>
                <a:close/>
              </a:path>
            </a:pathLst>
          </a:custGeom>
          <a:blipFill>
            <a:blip r:embed="rId6"/>
            <a:stretch>
              <a:fillRect l="0" t="-368" r="0" b="-27726"/>
            </a:stretch>
          </a:blipFill>
        </p:spPr>
      </p:sp>
      <p:sp>
        <p:nvSpPr>
          <p:cNvPr name="AutoShape 12" id="12"/>
          <p:cNvSpPr/>
          <p:nvPr/>
        </p:nvSpPr>
        <p:spPr>
          <a:xfrm flipV="true">
            <a:off x="6639759" y="3082921"/>
            <a:ext cx="806107" cy="0"/>
          </a:xfrm>
          <a:prstGeom prst="line">
            <a:avLst/>
          </a:prstGeom>
          <a:ln cap="flat" w="38100">
            <a:solidFill>
              <a:srgbClr val="FFFFFF"/>
            </a:solidFill>
            <a:prstDash val="solid"/>
            <a:headEnd type="none" len="sm" w="sm"/>
            <a:tailEnd type="arrow" len="sm" w="med"/>
          </a:ln>
        </p:spPr>
      </p:sp>
      <p:sp>
        <p:nvSpPr>
          <p:cNvPr name="AutoShape 13" id="13"/>
          <p:cNvSpPr/>
          <p:nvPr/>
        </p:nvSpPr>
        <p:spPr>
          <a:xfrm flipV="true">
            <a:off x="8403945" y="5124450"/>
            <a:ext cx="806107" cy="0"/>
          </a:xfrm>
          <a:prstGeom prst="line">
            <a:avLst/>
          </a:prstGeom>
          <a:ln cap="flat" w="38100">
            <a:solidFill>
              <a:srgbClr val="FFFFFF"/>
            </a:solidFill>
            <a:prstDash val="solid"/>
            <a:headEnd type="none" len="sm" w="sm"/>
            <a:tailEnd type="arrow" len="sm" w="med"/>
          </a:ln>
        </p:spPr>
      </p:sp>
      <p:sp>
        <p:nvSpPr>
          <p:cNvPr name="Freeform 14" id="14"/>
          <p:cNvSpPr/>
          <p:nvPr/>
        </p:nvSpPr>
        <p:spPr>
          <a:xfrm flipH="false" flipV="false" rot="0">
            <a:off x="589769" y="4357164"/>
            <a:ext cx="7659583" cy="1476394"/>
          </a:xfrm>
          <a:custGeom>
            <a:avLst/>
            <a:gdLst/>
            <a:ahLst/>
            <a:cxnLst/>
            <a:rect r="r" b="b" t="t" l="l"/>
            <a:pathLst>
              <a:path h="1476394" w="7659583">
                <a:moveTo>
                  <a:pt x="0" y="0"/>
                </a:moveTo>
                <a:lnTo>
                  <a:pt x="7659583" y="0"/>
                </a:lnTo>
                <a:lnTo>
                  <a:pt x="7659583" y="1476394"/>
                </a:lnTo>
                <a:lnTo>
                  <a:pt x="0" y="1476394"/>
                </a:lnTo>
                <a:lnTo>
                  <a:pt x="0" y="0"/>
                </a:lnTo>
                <a:close/>
              </a:path>
            </a:pathLst>
          </a:custGeom>
          <a:blipFill>
            <a:blip r:embed="rId7"/>
            <a:stretch>
              <a:fillRect l="0" t="0" r="0" b="0"/>
            </a:stretch>
          </a:blipFill>
        </p:spPr>
      </p:sp>
      <p:sp>
        <p:nvSpPr>
          <p:cNvPr name="Freeform 15" id="15"/>
          <p:cNvSpPr/>
          <p:nvPr/>
        </p:nvSpPr>
        <p:spPr>
          <a:xfrm flipH="false" flipV="false" rot="0">
            <a:off x="9362452" y="4357164"/>
            <a:ext cx="2624701" cy="1476394"/>
          </a:xfrm>
          <a:custGeom>
            <a:avLst/>
            <a:gdLst/>
            <a:ahLst/>
            <a:cxnLst/>
            <a:rect r="r" b="b" t="t" l="l"/>
            <a:pathLst>
              <a:path h="1476394" w="2624701">
                <a:moveTo>
                  <a:pt x="0" y="0"/>
                </a:moveTo>
                <a:lnTo>
                  <a:pt x="2624701" y="0"/>
                </a:lnTo>
                <a:lnTo>
                  <a:pt x="2624701" y="1476394"/>
                </a:lnTo>
                <a:lnTo>
                  <a:pt x="0" y="1476394"/>
                </a:lnTo>
                <a:lnTo>
                  <a:pt x="0" y="0"/>
                </a:lnTo>
                <a:close/>
              </a:path>
            </a:pathLst>
          </a:custGeom>
          <a:blipFill>
            <a:blip r:embed="rId8"/>
            <a:stretch>
              <a:fillRect l="0" t="0" r="0" b="0"/>
            </a:stretch>
          </a:blipFill>
        </p:spPr>
      </p:sp>
      <p:sp>
        <p:nvSpPr>
          <p:cNvPr name="Freeform 16" id="16"/>
          <p:cNvSpPr/>
          <p:nvPr/>
        </p:nvSpPr>
        <p:spPr>
          <a:xfrm flipH="false" flipV="false" rot="0">
            <a:off x="589769" y="6784788"/>
            <a:ext cx="7635424" cy="1980682"/>
          </a:xfrm>
          <a:custGeom>
            <a:avLst/>
            <a:gdLst/>
            <a:ahLst/>
            <a:cxnLst/>
            <a:rect r="r" b="b" t="t" l="l"/>
            <a:pathLst>
              <a:path h="1980682" w="7635424">
                <a:moveTo>
                  <a:pt x="0" y="0"/>
                </a:moveTo>
                <a:lnTo>
                  <a:pt x="7635424" y="0"/>
                </a:lnTo>
                <a:lnTo>
                  <a:pt x="7635424" y="1980682"/>
                </a:lnTo>
                <a:lnTo>
                  <a:pt x="0" y="1980682"/>
                </a:lnTo>
                <a:lnTo>
                  <a:pt x="0" y="0"/>
                </a:lnTo>
                <a:close/>
              </a:path>
            </a:pathLst>
          </a:custGeom>
          <a:blipFill>
            <a:blip r:embed="rId9"/>
            <a:stretch>
              <a:fillRect l="0" t="-662" r="0" b="-662"/>
            </a:stretch>
          </a:blipFill>
        </p:spPr>
      </p:sp>
      <p:sp>
        <p:nvSpPr>
          <p:cNvPr name="Freeform 17" id="17"/>
          <p:cNvSpPr/>
          <p:nvPr/>
        </p:nvSpPr>
        <p:spPr>
          <a:xfrm flipH="false" flipV="false" rot="0">
            <a:off x="9547884" y="6784788"/>
            <a:ext cx="4313601" cy="1613835"/>
          </a:xfrm>
          <a:custGeom>
            <a:avLst/>
            <a:gdLst/>
            <a:ahLst/>
            <a:cxnLst/>
            <a:rect r="r" b="b" t="t" l="l"/>
            <a:pathLst>
              <a:path h="1613835" w="4313601">
                <a:moveTo>
                  <a:pt x="0" y="0"/>
                </a:moveTo>
                <a:lnTo>
                  <a:pt x="4313602" y="0"/>
                </a:lnTo>
                <a:lnTo>
                  <a:pt x="4313602" y="1613836"/>
                </a:lnTo>
                <a:lnTo>
                  <a:pt x="0" y="1613836"/>
                </a:lnTo>
                <a:lnTo>
                  <a:pt x="0" y="0"/>
                </a:lnTo>
                <a:close/>
              </a:path>
            </a:pathLst>
          </a:custGeom>
          <a:blipFill>
            <a:blip r:embed="rId10"/>
            <a:stretch>
              <a:fillRect l="0" t="-259" r="0" b="-259"/>
            </a:stretch>
          </a:blipFill>
        </p:spPr>
      </p:sp>
      <p:sp>
        <p:nvSpPr>
          <p:cNvPr name="TextBox 18" id="18"/>
          <p:cNvSpPr txBox="true"/>
          <p:nvPr/>
        </p:nvSpPr>
        <p:spPr>
          <a:xfrm rot="0">
            <a:off x="1504950" y="678177"/>
            <a:ext cx="6720243" cy="1424558"/>
          </a:xfrm>
          <a:prstGeom prst="rect">
            <a:avLst/>
          </a:prstGeom>
        </p:spPr>
        <p:txBody>
          <a:bodyPr anchor="t" rtlCol="false" tIns="0" lIns="0" bIns="0" rIns="0">
            <a:spAutoFit/>
          </a:bodyPr>
          <a:lstStyle/>
          <a:p>
            <a:pPr algn="l" marL="0" indent="0" lvl="0">
              <a:lnSpc>
                <a:spcPts val="10242"/>
              </a:lnSpc>
              <a:spcBef>
                <a:spcPct val="0"/>
              </a:spcBef>
            </a:pPr>
            <a:r>
              <a:rPr lang="en-US" b="true" sz="11132">
                <a:solidFill>
                  <a:srgbClr val="FFFFFF"/>
                </a:solidFill>
                <a:latin typeface="Bebas Neue Bold"/>
                <a:ea typeface="Bebas Neue Bold"/>
                <a:cs typeface="Bebas Neue Bold"/>
                <a:sym typeface="Bebas Neue Bold"/>
              </a:rPr>
              <a:t>SQL QUERIES</a:t>
            </a:r>
          </a:p>
        </p:txBody>
      </p:sp>
      <p:sp>
        <p:nvSpPr>
          <p:cNvPr name="TextBox 19" id="19"/>
          <p:cNvSpPr txBox="true"/>
          <p:nvPr/>
        </p:nvSpPr>
        <p:spPr>
          <a:xfrm rot="0">
            <a:off x="589769" y="1931920"/>
            <a:ext cx="8207705"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Retrieve the total number of orders placed.--</a:t>
            </a:r>
          </a:p>
        </p:txBody>
      </p:sp>
      <p:sp>
        <p:nvSpPr>
          <p:cNvPr name="TextBox 20" id="20"/>
          <p:cNvSpPr txBox="true"/>
          <p:nvPr/>
        </p:nvSpPr>
        <p:spPr>
          <a:xfrm rot="0">
            <a:off x="589769" y="3797041"/>
            <a:ext cx="10122620"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Calculate the total revenue generated from pizza sales.--</a:t>
            </a:r>
          </a:p>
        </p:txBody>
      </p:sp>
      <p:sp>
        <p:nvSpPr>
          <p:cNvPr name="TextBox 21" id="21"/>
          <p:cNvSpPr txBox="true"/>
          <p:nvPr/>
        </p:nvSpPr>
        <p:spPr>
          <a:xfrm rot="0">
            <a:off x="589769" y="6224083"/>
            <a:ext cx="8207705"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Identify the highest-priced pizza--</a:t>
            </a:r>
          </a:p>
        </p:txBody>
      </p:sp>
      <p:sp>
        <p:nvSpPr>
          <p:cNvPr name="AutoShape 22" id="22"/>
          <p:cNvSpPr/>
          <p:nvPr/>
        </p:nvSpPr>
        <p:spPr>
          <a:xfrm flipV="true">
            <a:off x="8484602" y="7610756"/>
            <a:ext cx="806107"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17259300" y="-1588573"/>
            <a:ext cx="1788844" cy="12826898"/>
            <a:chOff x="0" y="0"/>
            <a:chExt cx="471136" cy="3378278"/>
          </a:xfrm>
        </p:grpSpPr>
        <p:sp>
          <p:nvSpPr>
            <p:cNvPr name="Freeform 4" id="4"/>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5" id="5"/>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sp>
        <p:nvSpPr>
          <p:cNvPr name="Freeform 6" id="6"/>
          <p:cNvSpPr/>
          <p:nvPr/>
        </p:nvSpPr>
        <p:spPr>
          <a:xfrm flipH="false" flipV="false" rot="0">
            <a:off x="14445009" y="744076"/>
            <a:ext cx="2471391" cy="627331"/>
          </a:xfrm>
          <a:custGeom>
            <a:avLst/>
            <a:gdLst/>
            <a:ahLst/>
            <a:cxnLst/>
            <a:rect r="r" b="b" t="t" l="l"/>
            <a:pathLst>
              <a:path h="627331" w="247139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43050" y="-1895009"/>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AutoShape 10" id="10"/>
          <p:cNvSpPr/>
          <p:nvPr/>
        </p:nvSpPr>
        <p:spPr>
          <a:xfrm flipV="true">
            <a:off x="9471684" y="2807928"/>
            <a:ext cx="806107" cy="0"/>
          </a:xfrm>
          <a:prstGeom prst="line">
            <a:avLst/>
          </a:prstGeom>
          <a:ln cap="flat" w="38100">
            <a:solidFill>
              <a:srgbClr val="FFFFFF"/>
            </a:solidFill>
            <a:prstDash val="solid"/>
            <a:headEnd type="none" len="sm" w="sm"/>
            <a:tailEnd type="arrow" len="sm" w="med"/>
          </a:ln>
        </p:spPr>
      </p:sp>
      <p:sp>
        <p:nvSpPr>
          <p:cNvPr name="AutoShape 11" id="11"/>
          <p:cNvSpPr/>
          <p:nvPr/>
        </p:nvSpPr>
        <p:spPr>
          <a:xfrm flipV="true">
            <a:off x="5920426" y="6209665"/>
            <a:ext cx="806107" cy="0"/>
          </a:xfrm>
          <a:prstGeom prst="line">
            <a:avLst/>
          </a:prstGeom>
          <a:ln cap="flat" w="38100">
            <a:solidFill>
              <a:srgbClr val="FFFFFF"/>
            </a:solidFill>
            <a:prstDash val="solid"/>
            <a:headEnd type="none" len="sm" w="sm"/>
            <a:tailEnd type="arrow" len="sm" w="med"/>
          </a:ln>
        </p:spPr>
      </p:sp>
      <p:sp>
        <p:nvSpPr>
          <p:cNvPr name="AutoShape 12" id="12"/>
          <p:cNvSpPr/>
          <p:nvPr/>
        </p:nvSpPr>
        <p:spPr>
          <a:xfrm flipV="true">
            <a:off x="5920426" y="9083543"/>
            <a:ext cx="806107" cy="0"/>
          </a:xfrm>
          <a:prstGeom prst="line">
            <a:avLst/>
          </a:prstGeom>
          <a:ln cap="flat" w="38100">
            <a:solidFill>
              <a:srgbClr val="FFFFFF"/>
            </a:solidFill>
            <a:prstDash val="solid"/>
            <a:headEnd type="none" len="sm" w="sm"/>
            <a:tailEnd type="arrow" len="sm" w="med"/>
          </a:ln>
        </p:spPr>
      </p:sp>
      <p:sp>
        <p:nvSpPr>
          <p:cNvPr name="Freeform 13" id="13"/>
          <p:cNvSpPr/>
          <p:nvPr/>
        </p:nvSpPr>
        <p:spPr>
          <a:xfrm flipH="false" flipV="false" rot="0">
            <a:off x="523094" y="2632315"/>
            <a:ext cx="8686958" cy="351225"/>
          </a:xfrm>
          <a:custGeom>
            <a:avLst/>
            <a:gdLst/>
            <a:ahLst/>
            <a:cxnLst/>
            <a:rect r="r" b="b" t="t" l="l"/>
            <a:pathLst>
              <a:path h="351225" w="8686958">
                <a:moveTo>
                  <a:pt x="0" y="0"/>
                </a:moveTo>
                <a:lnTo>
                  <a:pt x="8686958" y="0"/>
                </a:lnTo>
                <a:lnTo>
                  <a:pt x="8686958" y="351225"/>
                </a:lnTo>
                <a:lnTo>
                  <a:pt x="0" y="351225"/>
                </a:lnTo>
                <a:lnTo>
                  <a:pt x="0" y="0"/>
                </a:lnTo>
                <a:close/>
              </a:path>
            </a:pathLst>
          </a:custGeom>
          <a:blipFill>
            <a:blip r:embed="rId5"/>
            <a:stretch>
              <a:fillRect l="0" t="0" r="0" b="0"/>
            </a:stretch>
          </a:blipFill>
        </p:spPr>
      </p:sp>
      <p:sp>
        <p:nvSpPr>
          <p:cNvPr name="Freeform 14" id="14"/>
          <p:cNvSpPr/>
          <p:nvPr/>
        </p:nvSpPr>
        <p:spPr>
          <a:xfrm flipH="false" flipV="false" rot="0">
            <a:off x="10716289" y="1875129"/>
            <a:ext cx="1839442" cy="1735973"/>
          </a:xfrm>
          <a:custGeom>
            <a:avLst/>
            <a:gdLst/>
            <a:ahLst/>
            <a:cxnLst/>
            <a:rect r="r" b="b" t="t" l="l"/>
            <a:pathLst>
              <a:path h="1735973" w="1839442">
                <a:moveTo>
                  <a:pt x="0" y="0"/>
                </a:moveTo>
                <a:lnTo>
                  <a:pt x="1839442" y="0"/>
                </a:lnTo>
                <a:lnTo>
                  <a:pt x="1839442" y="1735973"/>
                </a:lnTo>
                <a:lnTo>
                  <a:pt x="0" y="1735973"/>
                </a:lnTo>
                <a:lnTo>
                  <a:pt x="0" y="0"/>
                </a:lnTo>
                <a:close/>
              </a:path>
            </a:pathLst>
          </a:custGeom>
          <a:blipFill>
            <a:blip r:embed="rId6"/>
            <a:stretch>
              <a:fillRect l="0" t="0" r="0" b="0"/>
            </a:stretch>
          </a:blipFill>
        </p:spPr>
      </p:sp>
      <p:sp>
        <p:nvSpPr>
          <p:cNvPr name="Freeform 15" id="15"/>
          <p:cNvSpPr/>
          <p:nvPr/>
        </p:nvSpPr>
        <p:spPr>
          <a:xfrm flipH="false" flipV="false" rot="0">
            <a:off x="523094" y="3197966"/>
            <a:ext cx="7392285" cy="1436468"/>
          </a:xfrm>
          <a:custGeom>
            <a:avLst/>
            <a:gdLst/>
            <a:ahLst/>
            <a:cxnLst/>
            <a:rect r="r" b="b" t="t" l="l"/>
            <a:pathLst>
              <a:path h="1436468" w="7392285">
                <a:moveTo>
                  <a:pt x="0" y="0"/>
                </a:moveTo>
                <a:lnTo>
                  <a:pt x="7392285" y="0"/>
                </a:lnTo>
                <a:lnTo>
                  <a:pt x="7392285" y="1436468"/>
                </a:lnTo>
                <a:lnTo>
                  <a:pt x="0" y="1436468"/>
                </a:lnTo>
                <a:lnTo>
                  <a:pt x="0" y="0"/>
                </a:lnTo>
                <a:close/>
              </a:path>
            </a:pathLst>
          </a:custGeom>
          <a:blipFill>
            <a:blip r:embed="rId7"/>
            <a:stretch>
              <a:fillRect l="0" t="0" r="0" b="0"/>
            </a:stretch>
          </a:blipFill>
        </p:spPr>
      </p:sp>
      <p:sp>
        <p:nvSpPr>
          <p:cNvPr name="Freeform 16" id="16"/>
          <p:cNvSpPr/>
          <p:nvPr/>
        </p:nvSpPr>
        <p:spPr>
          <a:xfrm flipH="false" flipV="false" rot="0">
            <a:off x="589769" y="5339240"/>
            <a:ext cx="4723954" cy="2029513"/>
          </a:xfrm>
          <a:custGeom>
            <a:avLst/>
            <a:gdLst/>
            <a:ahLst/>
            <a:cxnLst/>
            <a:rect r="r" b="b" t="t" l="l"/>
            <a:pathLst>
              <a:path h="2029513" w="4723954">
                <a:moveTo>
                  <a:pt x="0" y="0"/>
                </a:moveTo>
                <a:lnTo>
                  <a:pt x="4723954" y="0"/>
                </a:lnTo>
                <a:lnTo>
                  <a:pt x="4723954" y="2029512"/>
                </a:lnTo>
                <a:lnTo>
                  <a:pt x="0" y="2029512"/>
                </a:lnTo>
                <a:lnTo>
                  <a:pt x="0" y="0"/>
                </a:lnTo>
                <a:close/>
              </a:path>
            </a:pathLst>
          </a:custGeom>
          <a:blipFill>
            <a:blip r:embed="rId8"/>
            <a:stretch>
              <a:fillRect l="0" t="0" r="-1168" b="0"/>
            </a:stretch>
          </a:blipFill>
        </p:spPr>
      </p:sp>
      <p:sp>
        <p:nvSpPr>
          <p:cNvPr name="Freeform 17" id="17"/>
          <p:cNvSpPr/>
          <p:nvPr/>
        </p:nvSpPr>
        <p:spPr>
          <a:xfrm flipH="false" flipV="false" rot="0">
            <a:off x="7352480" y="5354639"/>
            <a:ext cx="3646611" cy="2029513"/>
          </a:xfrm>
          <a:custGeom>
            <a:avLst/>
            <a:gdLst/>
            <a:ahLst/>
            <a:cxnLst/>
            <a:rect r="r" b="b" t="t" l="l"/>
            <a:pathLst>
              <a:path h="2029513" w="3646611">
                <a:moveTo>
                  <a:pt x="0" y="0"/>
                </a:moveTo>
                <a:lnTo>
                  <a:pt x="3646611" y="0"/>
                </a:lnTo>
                <a:lnTo>
                  <a:pt x="3646611" y="2029513"/>
                </a:lnTo>
                <a:lnTo>
                  <a:pt x="0" y="2029513"/>
                </a:lnTo>
                <a:lnTo>
                  <a:pt x="0" y="0"/>
                </a:lnTo>
                <a:close/>
              </a:path>
            </a:pathLst>
          </a:custGeom>
          <a:blipFill>
            <a:blip r:embed="rId9"/>
            <a:stretch>
              <a:fillRect l="0" t="0" r="0" b="0"/>
            </a:stretch>
          </a:blipFill>
        </p:spPr>
      </p:sp>
      <p:sp>
        <p:nvSpPr>
          <p:cNvPr name="Freeform 18" id="18"/>
          <p:cNvSpPr/>
          <p:nvPr/>
        </p:nvSpPr>
        <p:spPr>
          <a:xfrm flipH="false" flipV="false" rot="0">
            <a:off x="589769" y="7944857"/>
            <a:ext cx="4568089" cy="2353572"/>
          </a:xfrm>
          <a:custGeom>
            <a:avLst/>
            <a:gdLst/>
            <a:ahLst/>
            <a:cxnLst/>
            <a:rect r="r" b="b" t="t" l="l"/>
            <a:pathLst>
              <a:path h="2353572" w="4568089">
                <a:moveTo>
                  <a:pt x="0" y="0"/>
                </a:moveTo>
                <a:lnTo>
                  <a:pt x="4568089" y="0"/>
                </a:lnTo>
                <a:lnTo>
                  <a:pt x="4568089" y="2353572"/>
                </a:lnTo>
                <a:lnTo>
                  <a:pt x="0" y="2353572"/>
                </a:lnTo>
                <a:lnTo>
                  <a:pt x="0" y="0"/>
                </a:lnTo>
                <a:close/>
              </a:path>
            </a:pathLst>
          </a:custGeom>
          <a:blipFill>
            <a:blip r:embed="rId10"/>
            <a:stretch>
              <a:fillRect l="0" t="0" r="-3412" b="0"/>
            </a:stretch>
          </a:blipFill>
        </p:spPr>
      </p:sp>
      <p:sp>
        <p:nvSpPr>
          <p:cNvPr name="Freeform 19" id="19"/>
          <p:cNvSpPr/>
          <p:nvPr/>
        </p:nvSpPr>
        <p:spPr>
          <a:xfrm flipH="false" flipV="false" rot="0">
            <a:off x="7915379" y="7923903"/>
            <a:ext cx="3239622" cy="2353572"/>
          </a:xfrm>
          <a:custGeom>
            <a:avLst/>
            <a:gdLst/>
            <a:ahLst/>
            <a:cxnLst/>
            <a:rect r="r" b="b" t="t" l="l"/>
            <a:pathLst>
              <a:path h="2353572" w="3239622">
                <a:moveTo>
                  <a:pt x="0" y="0"/>
                </a:moveTo>
                <a:lnTo>
                  <a:pt x="3239622" y="0"/>
                </a:lnTo>
                <a:lnTo>
                  <a:pt x="3239622" y="2353572"/>
                </a:lnTo>
                <a:lnTo>
                  <a:pt x="0" y="2353572"/>
                </a:lnTo>
                <a:lnTo>
                  <a:pt x="0" y="0"/>
                </a:lnTo>
                <a:close/>
              </a:path>
            </a:pathLst>
          </a:custGeom>
          <a:blipFill>
            <a:blip r:embed="rId11"/>
            <a:stretch>
              <a:fillRect l="0" t="0" r="0" b="0"/>
            </a:stretch>
          </a:blipFill>
        </p:spPr>
      </p:sp>
      <p:sp>
        <p:nvSpPr>
          <p:cNvPr name="TextBox 20" id="20"/>
          <p:cNvSpPr txBox="true"/>
          <p:nvPr/>
        </p:nvSpPr>
        <p:spPr>
          <a:xfrm rot="0">
            <a:off x="1504950" y="678177"/>
            <a:ext cx="6720243" cy="1424558"/>
          </a:xfrm>
          <a:prstGeom prst="rect">
            <a:avLst/>
          </a:prstGeom>
        </p:spPr>
        <p:txBody>
          <a:bodyPr anchor="t" rtlCol="false" tIns="0" lIns="0" bIns="0" rIns="0">
            <a:spAutoFit/>
          </a:bodyPr>
          <a:lstStyle/>
          <a:p>
            <a:pPr algn="l" marL="0" indent="0" lvl="0">
              <a:lnSpc>
                <a:spcPts val="10242"/>
              </a:lnSpc>
              <a:spcBef>
                <a:spcPct val="0"/>
              </a:spcBef>
            </a:pPr>
            <a:r>
              <a:rPr lang="en-US" b="true" sz="11132">
                <a:solidFill>
                  <a:srgbClr val="FFFFFF"/>
                </a:solidFill>
                <a:latin typeface="Bebas Neue Bold"/>
                <a:ea typeface="Bebas Neue Bold"/>
                <a:cs typeface="Bebas Neue Bold"/>
                <a:sym typeface="Bebas Neue Bold"/>
              </a:rPr>
              <a:t>SQL QUERIES</a:t>
            </a:r>
          </a:p>
        </p:txBody>
      </p:sp>
      <p:sp>
        <p:nvSpPr>
          <p:cNvPr name="TextBox 21" id="21"/>
          <p:cNvSpPr txBox="true"/>
          <p:nvPr/>
        </p:nvSpPr>
        <p:spPr>
          <a:xfrm rot="0">
            <a:off x="589769" y="1931920"/>
            <a:ext cx="8207705"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Identify the most common pizza size ordered.</a:t>
            </a:r>
          </a:p>
        </p:txBody>
      </p:sp>
      <p:sp>
        <p:nvSpPr>
          <p:cNvPr name="TextBox 22" id="22"/>
          <p:cNvSpPr txBox="true"/>
          <p:nvPr/>
        </p:nvSpPr>
        <p:spPr>
          <a:xfrm rot="0">
            <a:off x="523094" y="4820285"/>
            <a:ext cx="12237934"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List the top 5 most ordered pizza types along with their quantities--</a:t>
            </a:r>
          </a:p>
        </p:txBody>
      </p:sp>
      <p:sp>
        <p:nvSpPr>
          <p:cNvPr name="TextBox 23" id="23"/>
          <p:cNvSpPr txBox="true"/>
          <p:nvPr/>
        </p:nvSpPr>
        <p:spPr>
          <a:xfrm rot="0">
            <a:off x="523094" y="7436540"/>
            <a:ext cx="15157611"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Join the necessary tables to find the total quantity of each pizza category ordered.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17259300" y="-1588573"/>
            <a:ext cx="1788844" cy="12826898"/>
            <a:chOff x="0" y="0"/>
            <a:chExt cx="471136" cy="3378278"/>
          </a:xfrm>
        </p:grpSpPr>
        <p:sp>
          <p:nvSpPr>
            <p:cNvPr name="Freeform 4" id="4"/>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5" id="5"/>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sp>
        <p:nvSpPr>
          <p:cNvPr name="Freeform 6" id="6"/>
          <p:cNvSpPr/>
          <p:nvPr/>
        </p:nvSpPr>
        <p:spPr>
          <a:xfrm flipH="false" flipV="false" rot="0">
            <a:off x="14445009" y="744076"/>
            <a:ext cx="2471391" cy="627331"/>
          </a:xfrm>
          <a:custGeom>
            <a:avLst/>
            <a:gdLst/>
            <a:ahLst/>
            <a:cxnLst/>
            <a:rect r="r" b="b" t="t" l="l"/>
            <a:pathLst>
              <a:path h="627331" w="247139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43050" y="-1895009"/>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AutoShape 10" id="10"/>
          <p:cNvSpPr/>
          <p:nvPr/>
        </p:nvSpPr>
        <p:spPr>
          <a:xfrm flipV="true">
            <a:off x="6147227" y="3082238"/>
            <a:ext cx="806107" cy="0"/>
          </a:xfrm>
          <a:prstGeom prst="line">
            <a:avLst/>
          </a:prstGeom>
          <a:ln cap="flat" w="38100">
            <a:solidFill>
              <a:srgbClr val="FFFFFF"/>
            </a:solidFill>
            <a:prstDash val="solid"/>
            <a:headEnd type="none" len="sm" w="sm"/>
            <a:tailEnd type="arrow" len="sm" w="med"/>
          </a:ln>
        </p:spPr>
      </p:sp>
      <p:sp>
        <p:nvSpPr>
          <p:cNvPr name="AutoShape 11" id="11"/>
          <p:cNvSpPr/>
          <p:nvPr/>
        </p:nvSpPr>
        <p:spPr>
          <a:xfrm flipV="true">
            <a:off x="5744173" y="6020597"/>
            <a:ext cx="806107" cy="0"/>
          </a:xfrm>
          <a:prstGeom prst="line">
            <a:avLst/>
          </a:prstGeom>
          <a:ln cap="flat" w="38100">
            <a:solidFill>
              <a:srgbClr val="FFFFFF"/>
            </a:solidFill>
            <a:prstDash val="solid"/>
            <a:headEnd type="none" len="sm" w="sm"/>
            <a:tailEnd type="arrow" len="sm" w="med"/>
          </a:ln>
        </p:spPr>
      </p:sp>
      <p:sp>
        <p:nvSpPr>
          <p:cNvPr name="AutoShape 12" id="12"/>
          <p:cNvSpPr/>
          <p:nvPr/>
        </p:nvSpPr>
        <p:spPr>
          <a:xfrm flipV="true">
            <a:off x="6919647" y="8591831"/>
            <a:ext cx="806107" cy="0"/>
          </a:xfrm>
          <a:prstGeom prst="line">
            <a:avLst/>
          </a:prstGeom>
          <a:ln cap="flat" w="38100">
            <a:solidFill>
              <a:srgbClr val="FFFFFF"/>
            </a:solidFill>
            <a:prstDash val="solid"/>
            <a:headEnd type="none" len="sm" w="sm"/>
            <a:tailEnd type="arrow" len="sm" w="med"/>
          </a:ln>
        </p:spPr>
      </p:sp>
      <p:sp>
        <p:nvSpPr>
          <p:cNvPr name="Freeform 13" id="13"/>
          <p:cNvSpPr/>
          <p:nvPr/>
        </p:nvSpPr>
        <p:spPr>
          <a:xfrm flipH="false" flipV="false" rot="0">
            <a:off x="589769" y="2635500"/>
            <a:ext cx="4868284" cy="1522125"/>
          </a:xfrm>
          <a:custGeom>
            <a:avLst/>
            <a:gdLst/>
            <a:ahLst/>
            <a:cxnLst/>
            <a:rect r="r" b="b" t="t" l="l"/>
            <a:pathLst>
              <a:path h="1522125" w="4868284">
                <a:moveTo>
                  <a:pt x="0" y="0"/>
                </a:moveTo>
                <a:lnTo>
                  <a:pt x="4868284" y="0"/>
                </a:lnTo>
                <a:lnTo>
                  <a:pt x="4868284" y="1522125"/>
                </a:lnTo>
                <a:lnTo>
                  <a:pt x="0" y="1522125"/>
                </a:lnTo>
                <a:lnTo>
                  <a:pt x="0" y="0"/>
                </a:lnTo>
                <a:close/>
              </a:path>
            </a:pathLst>
          </a:custGeom>
          <a:blipFill>
            <a:blip r:embed="rId5"/>
            <a:stretch>
              <a:fillRect l="0" t="0" r="0" b="0"/>
            </a:stretch>
          </a:blipFill>
        </p:spPr>
      </p:sp>
      <p:sp>
        <p:nvSpPr>
          <p:cNvPr name="Freeform 14" id="14"/>
          <p:cNvSpPr/>
          <p:nvPr/>
        </p:nvSpPr>
        <p:spPr>
          <a:xfrm flipH="false" flipV="false" rot="0">
            <a:off x="7725754" y="2445000"/>
            <a:ext cx="3063479" cy="2177427"/>
          </a:xfrm>
          <a:custGeom>
            <a:avLst/>
            <a:gdLst/>
            <a:ahLst/>
            <a:cxnLst/>
            <a:rect r="r" b="b" t="t" l="l"/>
            <a:pathLst>
              <a:path h="2177427" w="3063479">
                <a:moveTo>
                  <a:pt x="0" y="0"/>
                </a:moveTo>
                <a:lnTo>
                  <a:pt x="3063479" y="0"/>
                </a:lnTo>
                <a:lnTo>
                  <a:pt x="3063479" y="2177427"/>
                </a:lnTo>
                <a:lnTo>
                  <a:pt x="0" y="2177427"/>
                </a:lnTo>
                <a:lnTo>
                  <a:pt x="0" y="0"/>
                </a:lnTo>
                <a:close/>
              </a:path>
            </a:pathLst>
          </a:custGeom>
          <a:blipFill>
            <a:blip r:embed="rId6"/>
            <a:stretch>
              <a:fillRect l="0" t="0" r="0" b="0"/>
            </a:stretch>
          </a:blipFill>
        </p:spPr>
      </p:sp>
      <p:sp>
        <p:nvSpPr>
          <p:cNvPr name="Freeform 15" id="15"/>
          <p:cNvSpPr/>
          <p:nvPr/>
        </p:nvSpPr>
        <p:spPr>
          <a:xfrm flipH="false" flipV="false" rot="0">
            <a:off x="589769" y="5191125"/>
            <a:ext cx="4439630" cy="1792295"/>
          </a:xfrm>
          <a:custGeom>
            <a:avLst/>
            <a:gdLst/>
            <a:ahLst/>
            <a:cxnLst/>
            <a:rect r="r" b="b" t="t" l="l"/>
            <a:pathLst>
              <a:path h="1792295" w="4439630">
                <a:moveTo>
                  <a:pt x="0" y="0"/>
                </a:moveTo>
                <a:lnTo>
                  <a:pt x="4439630" y="0"/>
                </a:lnTo>
                <a:lnTo>
                  <a:pt x="4439630" y="1792295"/>
                </a:lnTo>
                <a:lnTo>
                  <a:pt x="0" y="1792295"/>
                </a:lnTo>
                <a:lnTo>
                  <a:pt x="0" y="0"/>
                </a:lnTo>
                <a:close/>
              </a:path>
            </a:pathLst>
          </a:custGeom>
          <a:blipFill>
            <a:blip r:embed="rId7"/>
            <a:stretch>
              <a:fillRect l="0" t="0" r="0" b="0"/>
            </a:stretch>
          </a:blipFill>
        </p:spPr>
      </p:sp>
      <p:sp>
        <p:nvSpPr>
          <p:cNvPr name="Freeform 16" id="16"/>
          <p:cNvSpPr/>
          <p:nvPr/>
        </p:nvSpPr>
        <p:spPr>
          <a:xfrm flipH="false" flipV="false" rot="0">
            <a:off x="7725754" y="5219700"/>
            <a:ext cx="2587805" cy="1792295"/>
          </a:xfrm>
          <a:custGeom>
            <a:avLst/>
            <a:gdLst/>
            <a:ahLst/>
            <a:cxnLst/>
            <a:rect r="r" b="b" t="t" l="l"/>
            <a:pathLst>
              <a:path h="1792295" w="2587805">
                <a:moveTo>
                  <a:pt x="0" y="0"/>
                </a:moveTo>
                <a:lnTo>
                  <a:pt x="2587805" y="0"/>
                </a:lnTo>
                <a:lnTo>
                  <a:pt x="2587805" y="1792295"/>
                </a:lnTo>
                <a:lnTo>
                  <a:pt x="0" y="1792295"/>
                </a:lnTo>
                <a:lnTo>
                  <a:pt x="0" y="0"/>
                </a:lnTo>
                <a:close/>
              </a:path>
            </a:pathLst>
          </a:custGeom>
          <a:blipFill>
            <a:blip r:embed="rId8"/>
            <a:stretch>
              <a:fillRect l="0" t="0" r="0" b="0"/>
            </a:stretch>
          </a:blipFill>
        </p:spPr>
      </p:sp>
      <p:sp>
        <p:nvSpPr>
          <p:cNvPr name="Freeform 17" id="17"/>
          <p:cNvSpPr/>
          <p:nvPr/>
        </p:nvSpPr>
        <p:spPr>
          <a:xfrm flipH="false" flipV="false" rot="0">
            <a:off x="589769" y="7829831"/>
            <a:ext cx="5960512" cy="1612270"/>
          </a:xfrm>
          <a:custGeom>
            <a:avLst/>
            <a:gdLst/>
            <a:ahLst/>
            <a:cxnLst/>
            <a:rect r="r" b="b" t="t" l="l"/>
            <a:pathLst>
              <a:path h="1612270" w="5960512">
                <a:moveTo>
                  <a:pt x="0" y="0"/>
                </a:moveTo>
                <a:lnTo>
                  <a:pt x="5960512" y="0"/>
                </a:lnTo>
                <a:lnTo>
                  <a:pt x="5960512" y="1612269"/>
                </a:lnTo>
                <a:lnTo>
                  <a:pt x="0" y="1612269"/>
                </a:lnTo>
                <a:lnTo>
                  <a:pt x="0" y="0"/>
                </a:lnTo>
                <a:close/>
              </a:path>
            </a:pathLst>
          </a:custGeom>
          <a:blipFill>
            <a:blip r:embed="rId9"/>
            <a:stretch>
              <a:fillRect l="0" t="0" r="0" b="0"/>
            </a:stretch>
          </a:blipFill>
        </p:spPr>
      </p:sp>
      <p:sp>
        <p:nvSpPr>
          <p:cNvPr name="Freeform 18" id="18"/>
          <p:cNvSpPr/>
          <p:nvPr/>
        </p:nvSpPr>
        <p:spPr>
          <a:xfrm flipH="false" flipV="false" rot="0">
            <a:off x="8312720" y="7829831"/>
            <a:ext cx="4001678" cy="1861650"/>
          </a:xfrm>
          <a:custGeom>
            <a:avLst/>
            <a:gdLst/>
            <a:ahLst/>
            <a:cxnLst/>
            <a:rect r="r" b="b" t="t" l="l"/>
            <a:pathLst>
              <a:path h="1861650" w="4001678">
                <a:moveTo>
                  <a:pt x="0" y="0"/>
                </a:moveTo>
                <a:lnTo>
                  <a:pt x="4001679" y="0"/>
                </a:lnTo>
                <a:lnTo>
                  <a:pt x="4001679" y="1861650"/>
                </a:lnTo>
                <a:lnTo>
                  <a:pt x="0" y="1861650"/>
                </a:lnTo>
                <a:lnTo>
                  <a:pt x="0" y="0"/>
                </a:lnTo>
                <a:close/>
              </a:path>
            </a:pathLst>
          </a:custGeom>
          <a:blipFill>
            <a:blip r:embed="rId10"/>
            <a:stretch>
              <a:fillRect l="0" t="0" r="0" b="0"/>
            </a:stretch>
          </a:blipFill>
        </p:spPr>
      </p:sp>
      <p:sp>
        <p:nvSpPr>
          <p:cNvPr name="TextBox 19" id="19"/>
          <p:cNvSpPr txBox="true"/>
          <p:nvPr/>
        </p:nvSpPr>
        <p:spPr>
          <a:xfrm rot="0">
            <a:off x="1504950" y="678177"/>
            <a:ext cx="6720243" cy="1424558"/>
          </a:xfrm>
          <a:prstGeom prst="rect">
            <a:avLst/>
          </a:prstGeom>
        </p:spPr>
        <p:txBody>
          <a:bodyPr anchor="t" rtlCol="false" tIns="0" lIns="0" bIns="0" rIns="0">
            <a:spAutoFit/>
          </a:bodyPr>
          <a:lstStyle/>
          <a:p>
            <a:pPr algn="l" marL="0" indent="0" lvl="0">
              <a:lnSpc>
                <a:spcPts val="10242"/>
              </a:lnSpc>
              <a:spcBef>
                <a:spcPct val="0"/>
              </a:spcBef>
            </a:pPr>
            <a:r>
              <a:rPr lang="en-US" b="true" sz="11132">
                <a:solidFill>
                  <a:srgbClr val="FFFFFF"/>
                </a:solidFill>
                <a:latin typeface="Bebas Neue Bold"/>
                <a:ea typeface="Bebas Neue Bold"/>
                <a:cs typeface="Bebas Neue Bold"/>
                <a:sym typeface="Bebas Neue Bold"/>
              </a:rPr>
              <a:t>SQL QUERIES</a:t>
            </a:r>
          </a:p>
        </p:txBody>
      </p:sp>
      <p:sp>
        <p:nvSpPr>
          <p:cNvPr name="TextBox 20" id="20"/>
          <p:cNvSpPr txBox="true"/>
          <p:nvPr/>
        </p:nvSpPr>
        <p:spPr>
          <a:xfrm rot="0">
            <a:off x="589769" y="1931920"/>
            <a:ext cx="11114916"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Determine the distribution of orders by hour of the day--</a:t>
            </a:r>
          </a:p>
        </p:txBody>
      </p:sp>
      <p:sp>
        <p:nvSpPr>
          <p:cNvPr name="TextBox 21" id="21"/>
          <p:cNvSpPr txBox="true"/>
          <p:nvPr/>
        </p:nvSpPr>
        <p:spPr>
          <a:xfrm rot="0">
            <a:off x="589769" y="4660527"/>
            <a:ext cx="12727796"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Join relevant tables to find the category-wise distribution of pizzas.--</a:t>
            </a:r>
          </a:p>
        </p:txBody>
      </p:sp>
      <p:sp>
        <p:nvSpPr>
          <p:cNvPr name="TextBox 22" id="22"/>
          <p:cNvSpPr txBox="true"/>
          <p:nvPr/>
        </p:nvSpPr>
        <p:spPr>
          <a:xfrm rot="0">
            <a:off x="589769" y="7221501"/>
            <a:ext cx="15711502"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Group the orders by date and calculate the average number of pizzas ordered per day.--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17259300" y="-1588573"/>
            <a:ext cx="1788844" cy="12826898"/>
            <a:chOff x="0" y="0"/>
            <a:chExt cx="471136" cy="3378278"/>
          </a:xfrm>
        </p:grpSpPr>
        <p:sp>
          <p:nvSpPr>
            <p:cNvPr name="Freeform 4" id="4"/>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5" id="5"/>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sp>
        <p:nvSpPr>
          <p:cNvPr name="Freeform 6" id="6"/>
          <p:cNvSpPr/>
          <p:nvPr/>
        </p:nvSpPr>
        <p:spPr>
          <a:xfrm flipH="false" flipV="false" rot="0">
            <a:off x="14445009" y="744076"/>
            <a:ext cx="2471391" cy="627331"/>
          </a:xfrm>
          <a:custGeom>
            <a:avLst/>
            <a:gdLst/>
            <a:ahLst/>
            <a:cxnLst/>
            <a:rect r="r" b="b" t="t" l="l"/>
            <a:pathLst>
              <a:path h="627331" w="247139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43050" y="-1895009"/>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AutoShape 10" id="10"/>
          <p:cNvSpPr/>
          <p:nvPr/>
        </p:nvSpPr>
        <p:spPr>
          <a:xfrm flipV="true">
            <a:off x="6147227" y="3082238"/>
            <a:ext cx="806107" cy="0"/>
          </a:xfrm>
          <a:prstGeom prst="line">
            <a:avLst/>
          </a:prstGeom>
          <a:ln cap="flat" w="38100">
            <a:solidFill>
              <a:srgbClr val="FFFFFF"/>
            </a:solidFill>
            <a:prstDash val="solid"/>
            <a:headEnd type="none" len="sm" w="sm"/>
            <a:tailEnd type="arrow" len="sm" w="med"/>
          </a:ln>
        </p:spPr>
      </p:sp>
      <p:sp>
        <p:nvSpPr>
          <p:cNvPr name="AutoShape 11" id="11"/>
          <p:cNvSpPr/>
          <p:nvPr/>
        </p:nvSpPr>
        <p:spPr>
          <a:xfrm flipV="true">
            <a:off x="6147227" y="6039647"/>
            <a:ext cx="806107" cy="0"/>
          </a:xfrm>
          <a:prstGeom prst="line">
            <a:avLst/>
          </a:prstGeom>
          <a:ln cap="flat" w="38100">
            <a:solidFill>
              <a:srgbClr val="FFFFFF"/>
            </a:solidFill>
            <a:prstDash val="solid"/>
            <a:headEnd type="none" len="sm" w="sm"/>
            <a:tailEnd type="arrow" len="sm" w="med"/>
          </a:ln>
        </p:spPr>
      </p:sp>
      <p:sp>
        <p:nvSpPr>
          <p:cNvPr name="AutoShape 12" id="12"/>
          <p:cNvSpPr/>
          <p:nvPr/>
        </p:nvSpPr>
        <p:spPr>
          <a:xfrm flipV="true">
            <a:off x="6147227" y="9139722"/>
            <a:ext cx="806107" cy="0"/>
          </a:xfrm>
          <a:prstGeom prst="line">
            <a:avLst/>
          </a:prstGeom>
          <a:ln cap="flat" w="38100">
            <a:solidFill>
              <a:srgbClr val="FFFFFF"/>
            </a:solidFill>
            <a:prstDash val="solid"/>
            <a:headEnd type="none" len="sm" w="sm"/>
            <a:tailEnd type="arrow" len="sm" w="med"/>
          </a:ln>
        </p:spPr>
      </p:sp>
      <p:sp>
        <p:nvSpPr>
          <p:cNvPr name="Freeform 13" id="13"/>
          <p:cNvSpPr/>
          <p:nvPr/>
        </p:nvSpPr>
        <p:spPr>
          <a:xfrm flipH="false" flipV="false" rot="0">
            <a:off x="589769" y="2414375"/>
            <a:ext cx="5335355" cy="2150902"/>
          </a:xfrm>
          <a:custGeom>
            <a:avLst/>
            <a:gdLst/>
            <a:ahLst/>
            <a:cxnLst/>
            <a:rect r="r" b="b" t="t" l="l"/>
            <a:pathLst>
              <a:path h="2150902" w="5335355">
                <a:moveTo>
                  <a:pt x="0" y="0"/>
                </a:moveTo>
                <a:lnTo>
                  <a:pt x="5335355" y="0"/>
                </a:lnTo>
                <a:lnTo>
                  <a:pt x="5335355" y="2150902"/>
                </a:lnTo>
                <a:lnTo>
                  <a:pt x="0" y="2150902"/>
                </a:lnTo>
                <a:lnTo>
                  <a:pt x="0" y="0"/>
                </a:lnTo>
                <a:close/>
              </a:path>
            </a:pathLst>
          </a:custGeom>
          <a:blipFill>
            <a:blip r:embed="rId5"/>
            <a:stretch>
              <a:fillRect l="0" t="0" r="0" b="0"/>
            </a:stretch>
          </a:blipFill>
        </p:spPr>
      </p:sp>
      <p:sp>
        <p:nvSpPr>
          <p:cNvPr name="Freeform 14" id="14"/>
          <p:cNvSpPr/>
          <p:nvPr/>
        </p:nvSpPr>
        <p:spPr>
          <a:xfrm flipH="false" flipV="false" rot="0">
            <a:off x="7725754" y="2414375"/>
            <a:ext cx="3271540" cy="2150902"/>
          </a:xfrm>
          <a:custGeom>
            <a:avLst/>
            <a:gdLst/>
            <a:ahLst/>
            <a:cxnLst/>
            <a:rect r="r" b="b" t="t" l="l"/>
            <a:pathLst>
              <a:path h="2150902" w="3271540">
                <a:moveTo>
                  <a:pt x="0" y="0"/>
                </a:moveTo>
                <a:lnTo>
                  <a:pt x="3271540" y="0"/>
                </a:lnTo>
                <a:lnTo>
                  <a:pt x="3271540" y="2150902"/>
                </a:lnTo>
                <a:lnTo>
                  <a:pt x="0" y="2150902"/>
                </a:lnTo>
                <a:lnTo>
                  <a:pt x="0" y="0"/>
                </a:lnTo>
                <a:close/>
              </a:path>
            </a:pathLst>
          </a:custGeom>
          <a:blipFill>
            <a:blip r:embed="rId6"/>
            <a:stretch>
              <a:fillRect l="0" t="0" r="0" b="0"/>
            </a:stretch>
          </a:blipFill>
        </p:spPr>
      </p:sp>
      <p:sp>
        <p:nvSpPr>
          <p:cNvPr name="Freeform 15" id="15"/>
          <p:cNvSpPr/>
          <p:nvPr/>
        </p:nvSpPr>
        <p:spPr>
          <a:xfrm flipH="false" flipV="false" rot="0">
            <a:off x="589769" y="5130060"/>
            <a:ext cx="5335355" cy="2610757"/>
          </a:xfrm>
          <a:custGeom>
            <a:avLst/>
            <a:gdLst/>
            <a:ahLst/>
            <a:cxnLst/>
            <a:rect r="r" b="b" t="t" l="l"/>
            <a:pathLst>
              <a:path h="2610757" w="5335355">
                <a:moveTo>
                  <a:pt x="0" y="0"/>
                </a:moveTo>
                <a:lnTo>
                  <a:pt x="5335355" y="0"/>
                </a:lnTo>
                <a:lnTo>
                  <a:pt x="5335355" y="2610757"/>
                </a:lnTo>
                <a:lnTo>
                  <a:pt x="0" y="2610757"/>
                </a:lnTo>
                <a:lnTo>
                  <a:pt x="0" y="0"/>
                </a:lnTo>
                <a:close/>
              </a:path>
            </a:pathLst>
          </a:custGeom>
          <a:blipFill>
            <a:blip r:embed="rId7"/>
            <a:stretch>
              <a:fillRect l="0" t="0" r="0" b="0"/>
            </a:stretch>
          </a:blipFill>
        </p:spPr>
      </p:sp>
      <p:sp>
        <p:nvSpPr>
          <p:cNvPr name="Freeform 16" id="16"/>
          <p:cNvSpPr/>
          <p:nvPr/>
        </p:nvSpPr>
        <p:spPr>
          <a:xfrm flipH="false" flipV="false" rot="0">
            <a:off x="7844325" y="5130060"/>
            <a:ext cx="3523968" cy="1975866"/>
          </a:xfrm>
          <a:custGeom>
            <a:avLst/>
            <a:gdLst/>
            <a:ahLst/>
            <a:cxnLst/>
            <a:rect r="r" b="b" t="t" l="l"/>
            <a:pathLst>
              <a:path h="1975866" w="3523968">
                <a:moveTo>
                  <a:pt x="0" y="0"/>
                </a:moveTo>
                <a:lnTo>
                  <a:pt x="3523968" y="0"/>
                </a:lnTo>
                <a:lnTo>
                  <a:pt x="3523968" y="1975867"/>
                </a:lnTo>
                <a:lnTo>
                  <a:pt x="0" y="1975867"/>
                </a:lnTo>
                <a:lnTo>
                  <a:pt x="0" y="0"/>
                </a:lnTo>
                <a:close/>
              </a:path>
            </a:pathLst>
          </a:custGeom>
          <a:blipFill>
            <a:blip r:embed="rId8"/>
            <a:stretch>
              <a:fillRect l="0" t="0" r="0" b="0"/>
            </a:stretch>
          </a:blipFill>
        </p:spPr>
      </p:sp>
      <p:sp>
        <p:nvSpPr>
          <p:cNvPr name="Freeform 17" id="17"/>
          <p:cNvSpPr/>
          <p:nvPr/>
        </p:nvSpPr>
        <p:spPr>
          <a:xfrm flipH="false" flipV="false" rot="0">
            <a:off x="589769" y="8234847"/>
            <a:ext cx="3816263" cy="2038826"/>
          </a:xfrm>
          <a:custGeom>
            <a:avLst/>
            <a:gdLst/>
            <a:ahLst/>
            <a:cxnLst/>
            <a:rect r="r" b="b" t="t" l="l"/>
            <a:pathLst>
              <a:path h="2038826" w="3816263">
                <a:moveTo>
                  <a:pt x="0" y="0"/>
                </a:moveTo>
                <a:lnTo>
                  <a:pt x="3816263" y="0"/>
                </a:lnTo>
                <a:lnTo>
                  <a:pt x="3816263" y="2038826"/>
                </a:lnTo>
                <a:lnTo>
                  <a:pt x="0" y="2038826"/>
                </a:lnTo>
                <a:lnTo>
                  <a:pt x="0" y="0"/>
                </a:lnTo>
                <a:close/>
              </a:path>
            </a:pathLst>
          </a:custGeom>
          <a:blipFill>
            <a:blip r:embed="rId9"/>
            <a:stretch>
              <a:fillRect l="0" t="0" r="0" b="0"/>
            </a:stretch>
          </a:blipFill>
        </p:spPr>
      </p:sp>
      <p:sp>
        <p:nvSpPr>
          <p:cNvPr name="Freeform 18" id="18"/>
          <p:cNvSpPr/>
          <p:nvPr/>
        </p:nvSpPr>
        <p:spPr>
          <a:xfrm flipH="false" flipV="false" rot="0">
            <a:off x="7898198" y="8435341"/>
            <a:ext cx="2491604" cy="1637838"/>
          </a:xfrm>
          <a:custGeom>
            <a:avLst/>
            <a:gdLst/>
            <a:ahLst/>
            <a:cxnLst/>
            <a:rect r="r" b="b" t="t" l="l"/>
            <a:pathLst>
              <a:path h="1637838" w="2491604">
                <a:moveTo>
                  <a:pt x="0" y="0"/>
                </a:moveTo>
                <a:lnTo>
                  <a:pt x="2491604" y="0"/>
                </a:lnTo>
                <a:lnTo>
                  <a:pt x="2491604" y="1637838"/>
                </a:lnTo>
                <a:lnTo>
                  <a:pt x="0" y="1637838"/>
                </a:lnTo>
                <a:lnTo>
                  <a:pt x="0" y="0"/>
                </a:lnTo>
                <a:close/>
              </a:path>
            </a:pathLst>
          </a:custGeom>
          <a:blipFill>
            <a:blip r:embed="rId10"/>
            <a:stretch>
              <a:fillRect l="0" t="0" r="0" b="0"/>
            </a:stretch>
          </a:blipFill>
        </p:spPr>
      </p:sp>
      <p:sp>
        <p:nvSpPr>
          <p:cNvPr name="TextBox 19" id="19"/>
          <p:cNvSpPr txBox="true"/>
          <p:nvPr/>
        </p:nvSpPr>
        <p:spPr>
          <a:xfrm rot="0">
            <a:off x="1504950" y="678177"/>
            <a:ext cx="6720243" cy="1424558"/>
          </a:xfrm>
          <a:prstGeom prst="rect">
            <a:avLst/>
          </a:prstGeom>
        </p:spPr>
        <p:txBody>
          <a:bodyPr anchor="t" rtlCol="false" tIns="0" lIns="0" bIns="0" rIns="0">
            <a:spAutoFit/>
          </a:bodyPr>
          <a:lstStyle/>
          <a:p>
            <a:pPr algn="l" marL="0" indent="0" lvl="0">
              <a:lnSpc>
                <a:spcPts val="10242"/>
              </a:lnSpc>
              <a:spcBef>
                <a:spcPct val="0"/>
              </a:spcBef>
            </a:pPr>
            <a:r>
              <a:rPr lang="en-US" b="true" sz="11132">
                <a:solidFill>
                  <a:srgbClr val="FFFFFF"/>
                </a:solidFill>
                <a:latin typeface="Bebas Neue Bold"/>
                <a:ea typeface="Bebas Neue Bold"/>
                <a:cs typeface="Bebas Neue Bold"/>
                <a:sym typeface="Bebas Neue Bold"/>
              </a:rPr>
              <a:t>SQL QUERIES</a:t>
            </a:r>
          </a:p>
        </p:txBody>
      </p:sp>
      <p:sp>
        <p:nvSpPr>
          <p:cNvPr name="TextBox 20" id="20"/>
          <p:cNvSpPr txBox="true"/>
          <p:nvPr/>
        </p:nvSpPr>
        <p:spPr>
          <a:xfrm rot="0">
            <a:off x="589769" y="1931920"/>
            <a:ext cx="12495436"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Determine the top 3 most ordered pizza types based on revenue.--</a:t>
            </a:r>
          </a:p>
        </p:txBody>
      </p:sp>
      <p:sp>
        <p:nvSpPr>
          <p:cNvPr name="TextBox 21" id="21"/>
          <p:cNvSpPr txBox="true"/>
          <p:nvPr/>
        </p:nvSpPr>
        <p:spPr>
          <a:xfrm rot="0">
            <a:off x="589769" y="4660527"/>
            <a:ext cx="14509113"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Calculate the percentage contribution of each pizza type to total revenue.--</a:t>
            </a:r>
          </a:p>
        </p:txBody>
      </p:sp>
      <p:sp>
        <p:nvSpPr>
          <p:cNvPr name="TextBox 22" id="22"/>
          <p:cNvSpPr txBox="true"/>
          <p:nvPr/>
        </p:nvSpPr>
        <p:spPr>
          <a:xfrm rot="0">
            <a:off x="589769" y="7769392"/>
            <a:ext cx="10778524"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Analyze the cumulative revenue generated over time.--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17259300" y="-1588573"/>
            <a:ext cx="1788844" cy="12826898"/>
            <a:chOff x="0" y="0"/>
            <a:chExt cx="471136" cy="3378278"/>
          </a:xfrm>
        </p:grpSpPr>
        <p:sp>
          <p:nvSpPr>
            <p:cNvPr name="Freeform 4" id="4"/>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5" id="5"/>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sp>
        <p:nvSpPr>
          <p:cNvPr name="Freeform 6" id="6"/>
          <p:cNvSpPr/>
          <p:nvPr/>
        </p:nvSpPr>
        <p:spPr>
          <a:xfrm flipH="false" flipV="false" rot="0">
            <a:off x="14445009" y="744076"/>
            <a:ext cx="2471391" cy="627331"/>
          </a:xfrm>
          <a:custGeom>
            <a:avLst/>
            <a:gdLst/>
            <a:ahLst/>
            <a:cxnLst/>
            <a:rect r="r" b="b" t="t" l="l"/>
            <a:pathLst>
              <a:path h="627331" w="247139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43050" y="-1895009"/>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AutoShape 10" id="10"/>
          <p:cNvSpPr/>
          <p:nvPr/>
        </p:nvSpPr>
        <p:spPr>
          <a:xfrm flipV="true">
            <a:off x="7072411" y="4145832"/>
            <a:ext cx="806107" cy="0"/>
          </a:xfrm>
          <a:prstGeom prst="line">
            <a:avLst/>
          </a:prstGeom>
          <a:ln cap="flat" w="38100">
            <a:solidFill>
              <a:srgbClr val="FFFFFF"/>
            </a:solidFill>
            <a:prstDash val="solid"/>
            <a:headEnd type="none" len="sm" w="sm"/>
            <a:tailEnd type="arrow" len="sm" w="med"/>
          </a:ln>
        </p:spPr>
      </p:sp>
      <p:sp>
        <p:nvSpPr>
          <p:cNvPr name="Freeform 11" id="11"/>
          <p:cNvSpPr/>
          <p:nvPr/>
        </p:nvSpPr>
        <p:spPr>
          <a:xfrm flipH="false" flipV="false" rot="0">
            <a:off x="589769" y="2945931"/>
            <a:ext cx="5682953" cy="2486929"/>
          </a:xfrm>
          <a:custGeom>
            <a:avLst/>
            <a:gdLst/>
            <a:ahLst/>
            <a:cxnLst/>
            <a:rect r="r" b="b" t="t" l="l"/>
            <a:pathLst>
              <a:path h="2486929" w="5682953">
                <a:moveTo>
                  <a:pt x="0" y="0"/>
                </a:moveTo>
                <a:lnTo>
                  <a:pt x="5682953" y="0"/>
                </a:lnTo>
                <a:lnTo>
                  <a:pt x="5682953" y="2486929"/>
                </a:lnTo>
                <a:lnTo>
                  <a:pt x="0" y="2486929"/>
                </a:lnTo>
                <a:lnTo>
                  <a:pt x="0" y="0"/>
                </a:lnTo>
                <a:close/>
              </a:path>
            </a:pathLst>
          </a:custGeom>
          <a:blipFill>
            <a:blip r:embed="rId5"/>
            <a:stretch>
              <a:fillRect l="0" t="-10" r="0" b="-10"/>
            </a:stretch>
          </a:blipFill>
        </p:spPr>
      </p:sp>
      <p:sp>
        <p:nvSpPr>
          <p:cNvPr name="Freeform 12" id="12"/>
          <p:cNvSpPr/>
          <p:nvPr/>
        </p:nvSpPr>
        <p:spPr>
          <a:xfrm flipH="false" flipV="false" rot="0">
            <a:off x="9095189" y="2945931"/>
            <a:ext cx="5341644" cy="2486929"/>
          </a:xfrm>
          <a:custGeom>
            <a:avLst/>
            <a:gdLst/>
            <a:ahLst/>
            <a:cxnLst/>
            <a:rect r="r" b="b" t="t" l="l"/>
            <a:pathLst>
              <a:path h="2486929" w="5341644">
                <a:moveTo>
                  <a:pt x="0" y="0"/>
                </a:moveTo>
                <a:lnTo>
                  <a:pt x="5341644" y="0"/>
                </a:lnTo>
                <a:lnTo>
                  <a:pt x="5341644" y="2486929"/>
                </a:lnTo>
                <a:lnTo>
                  <a:pt x="0" y="2486929"/>
                </a:lnTo>
                <a:lnTo>
                  <a:pt x="0" y="0"/>
                </a:lnTo>
                <a:close/>
              </a:path>
            </a:pathLst>
          </a:custGeom>
          <a:blipFill>
            <a:blip r:embed="rId6"/>
            <a:stretch>
              <a:fillRect l="0" t="0" r="0" b="0"/>
            </a:stretch>
          </a:blipFill>
        </p:spPr>
      </p:sp>
      <p:sp>
        <p:nvSpPr>
          <p:cNvPr name="TextBox 13" id="13"/>
          <p:cNvSpPr txBox="true"/>
          <p:nvPr/>
        </p:nvSpPr>
        <p:spPr>
          <a:xfrm rot="0">
            <a:off x="1504950" y="678177"/>
            <a:ext cx="6720243" cy="1424558"/>
          </a:xfrm>
          <a:prstGeom prst="rect">
            <a:avLst/>
          </a:prstGeom>
        </p:spPr>
        <p:txBody>
          <a:bodyPr anchor="t" rtlCol="false" tIns="0" lIns="0" bIns="0" rIns="0">
            <a:spAutoFit/>
          </a:bodyPr>
          <a:lstStyle/>
          <a:p>
            <a:pPr algn="l" marL="0" indent="0" lvl="0">
              <a:lnSpc>
                <a:spcPts val="10242"/>
              </a:lnSpc>
              <a:spcBef>
                <a:spcPct val="0"/>
              </a:spcBef>
            </a:pPr>
            <a:r>
              <a:rPr lang="en-US" b="true" sz="11132">
                <a:solidFill>
                  <a:srgbClr val="FFFFFF"/>
                </a:solidFill>
                <a:latin typeface="Bebas Neue Bold"/>
                <a:ea typeface="Bebas Neue Bold"/>
                <a:cs typeface="Bebas Neue Bold"/>
                <a:sym typeface="Bebas Neue Bold"/>
              </a:rPr>
              <a:t>SQL QUERIES</a:t>
            </a:r>
          </a:p>
        </p:txBody>
      </p:sp>
      <p:sp>
        <p:nvSpPr>
          <p:cNvPr name="TextBox 14" id="14"/>
          <p:cNvSpPr txBox="true"/>
          <p:nvPr/>
        </p:nvSpPr>
        <p:spPr>
          <a:xfrm rot="0">
            <a:off x="589769" y="2178935"/>
            <a:ext cx="16124869" cy="389255"/>
          </a:xfrm>
          <a:prstGeom prst="rect">
            <a:avLst/>
          </a:prstGeom>
        </p:spPr>
        <p:txBody>
          <a:bodyPr anchor="t" rtlCol="false" tIns="0" lIns="0" bIns="0" rIns="0">
            <a:spAutoFit/>
          </a:bodyPr>
          <a:lstStyle/>
          <a:p>
            <a:pPr algn="l">
              <a:lnSpc>
                <a:spcPts val="3220"/>
              </a:lnSpc>
            </a:pPr>
            <a:r>
              <a:rPr lang="en-US" sz="2300" spc="147" b="true">
                <a:solidFill>
                  <a:srgbClr val="EA6E19"/>
                </a:solidFill>
                <a:latin typeface="Montserrat Bold"/>
                <a:ea typeface="Montserrat Bold"/>
                <a:cs typeface="Montserrat Bold"/>
                <a:sym typeface="Montserrat Bold"/>
              </a:rPr>
              <a:t>-- Determine the top 3 most ordered pizza types based on revenue for each pizza category.--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17259300" y="-1588573"/>
            <a:ext cx="1788844" cy="12826898"/>
            <a:chOff x="0" y="0"/>
            <a:chExt cx="471136" cy="3378278"/>
          </a:xfrm>
        </p:grpSpPr>
        <p:sp>
          <p:nvSpPr>
            <p:cNvPr name="Freeform 4" id="4"/>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5" id="5"/>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sp>
        <p:nvSpPr>
          <p:cNvPr name="Freeform 6" id="6"/>
          <p:cNvSpPr/>
          <p:nvPr/>
        </p:nvSpPr>
        <p:spPr>
          <a:xfrm flipH="false" flipV="false" rot="0">
            <a:off x="15207451" y="877426"/>
            <a:ext cx="2471391" cy="627331"/>
          </a:xfrm>
          <a:custGeom>
            <a:avLst/>
            <a:gdLst/>
            <a:ahLst/>
            <a:cxnLst/>
            <a:rect r="r" b="b" t="t" l="l"/>
            <a:pathLst>
              <a:path h="627331" w="247139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43050" y="-1895009"/>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Freeform 10" id="10"/>
          <p:cNvSpPr/>
          <p:nvPr/>
        </p:nvSpPr>
        <p:spPr>
          <a:xfrm flipH="false" flipV="false" rot="0">
            <a:off x="-1543050" y="8630969"/>
            <a:ext cx="2471391" cy="627331"/>
          </a:xfrm>
          <a:custGeom>
            <a:avLst/>
            <a:gdLst/>
            <a:ahLst/>
            <a:cxnLst/>
            <a:rect r="r" b="b" t="t" l="l"/>
            <a:pathLst>
              <a:path h="627331" w="247139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928341" y="1692139"/>
            <a:ext cx="7561026" cy="7277488"/>
          </a:xfrm>
          <a:custGeom>
            <a:avLst/>
            <a:gdLst/>
            <a:ahLst/>
            <a:cxnLst/>
            <a:rect r="r" b="b" t="t" l="l"/>
            <a:pathLst>
              <a:path h="7277488" w="7561026">
                <a:moveTo>
                  <a:pt x="0" y="0"/>
                </a:moveTo>
                <a:lnTo>
                  <a:pt x="7561026" y="0"/>
                </a:lnTo>
                <a:lnTo>
                  <a:pt x="7561026" y="7277488"/>
                </a:lnTo>
                <a:lnTo>
                  <a:pt x="0" y="7277488"/>
                </a:lnTo>
                <a:lnTo>
                  <a:pt x="0" y="0"/>
                </a:lnTo>
                <a:close/>
              </a:path>
            </a:pathLst>
          </a:custGeom>
          <a:blipFill>
            <a:blip r:embed="rId5"/>
            <a:stretch>
              <a:fillRect l="0" t="0" r="0" b="0"/>
            </a:stretch>
          </a:blipFill>
        </p:spPr>
      </p:sp>
      <p:sp>
        <p:nvSpPr>
          <p:cNvPr name="TextBox 12" id="12"/>
          <p:cNvSpPr txBox="true"/>
          <p:nvPr/>
        </p:nvSpPr>
        <p:spPr>
          <a:xfrm rot="0">
            <a:off x="9330549" y="2696801"/>
            <a:ext cx="6720243" cy="2740169"/>
          </a:xfrm>
          <a:prstGeom prst="rect">
            <a:avLst/>
          </a:prstGeom>
        </p:spPr>
        <p:txBody>
          <a:bodyPr anchor="t" rtlCol="false" tIns="0" lIns="0" bIns="0" rIns="0">
            <a:spAutoFit/>
          </a:bodyPr>
          <a:lstStyle/>
          <a:p>
            <a:pPr algn="l" marL="0" indent="0" lvl="0">
              <a:lnSpc>
                <a:spcPts val="10242"/>
              </a:lnSpc>
              <a:spcBef>
                <a:spcPct val="0"/>
              </a:spcBef>
            </a:pPr>
            <a:r>
              <a:rPr lang="en-US" b="true" sz="11132">
                <a:solidFill>
                  <a:srgbClr val="FFFFFF"/>
                </a:solidFill>
                <a:latin typeface="Bebas Neue Bold"/>
                <a:ea typeface="Bebas Neue Bold"/>
                <a:cs typeface="Bebas Neue Bold"/>
                <a:sym typeface="Bebas Neue Bold"/>
              </a:rPr>
              <a:t>WITH FRESH INGREDIENTS</a:t>
            </a:r>
          </a:p>
        </p:txBody>
      </p:sp>
      <p:sp>
        <p:nvSpPr>
          <p:cNvPr name="TextBox 13" id="13"/>
          <p:cNvSpPr txBox="true"/>
          <p:nvPr/>
        </p:nvSpPr>
        <p:spPr>
          <a:xfrm rot="0">
            <a:off x="9330549" y="6008669"/>
            <a:ext cx="6986401" cy="542926"/>
          </a:xfrm>
          <a:prstGeom prst="rect">
            <a:avLst/>
          </a:prstGeom>
        </p:spPr>
        <p:txBody>
          <a:bodyPr anchor="t" rtlCol="false" tIns="0" lIns="0" bIns="0" rIns="0">
            <a:spAutoFit/>
          </a:bodyPr>
          <a:lstStyle/>
          <a:p>
            <a:pPr algn="l" marL="0" indent="0" lvl="0">
              <a:lnSpc>
                <a:spcPts val="4589"/>
              </a:lnSpc>
              <a:spcBef>
                <a:spcPct val="0"/>
              </a:spcBef>
            </a:pPr>
            <a:r>
              <a:rPr lang="en-US" sz="2699">
                <a:solidFill>
                  <a:srgbClr val="FFFFFF">
                    <a:alpha val="80000"/>
                  </a:srgbClr>
                </a:solidFill>
                <a:latin typeface="Open Sans"/>
                <a:ea typeface="Open Sans"/>
                <a:cs typeface="Open Sans"/>
                <a:sym typeface="Open Sans"/>
              </a:rPr>
              <a:t>Types of delicious Pizza We offers:</a:t>
            </a:r>
          </a:p>
        </p:txBody>
      </p:sp>
      <p:sp>
        <p:nvSpPr>
          <p:cNvPr name="TextBox 14" id="14"/>
          <p:cNvSpPr txBox="true"/>
          <p:nvPr/>
        </p:nvSpPr>
        <p:spPr>
          <a:xfrm rot="0">
            <a:off x="9330549" y="7077489"/>
            <a:ext cx="3360121" cy="1173226"/>
          </a:xfrm>
          <a:prstGeom prst="rect">
            <a:avLst/>
          </a:prstGeom>
        </p:spPr>
        <p:txBody>
          <a:bodyPr anchor="t" rtlCol="false" tIns="0" lIns="0" bIns="0" rIns="0">
            <a:spAutoFit/>
          </a:bodyPr>
          <a:lstStyle/>
          <a:p>
            <a:pPr algn="l" marL="496571" indent="-248285" lvl="1">
              <a:lnSpc>
                <a:spcPts val="4922"/>
              </a:lnSpc>
              <a:buFont typeface="Arial"/>
              <a:buChar char="•"/>
            </a:pPr>
            <a:r>
              <a:rPr lang="en-US" b="true" sz="2300" spc="147">
                <a:solidFill>
                  <a:srgbClr val="EA6E19"/>
                </a:solidFill>
                <a:latin typeface="Montserrat Bold"/>
                <a:ea typeface="Montserrat Bold"/>
                <a:cs typeface="Montserrat Bold"/>
                <a:sym typeface="Montserrat Bold"/>
              </a:rPr>
              <a:t>Classic</a:t>
            </a:r>
          </a:p>
          <a:p>
            <a:pPr algn="l" marL="496571" indent="-248285" lvl="1">
              <a:lnSpc>
                <a:spcPts val="4922"/>
              </a:lnSpc>
              <a:buFont typeface="Arial"/>
              <a:buChar char="•"/>
            </a:pPr>
            <a:r>
              <a:rPr lang="en-US" sz="2300" spc="147">
                <a:solidFill>
                  <a:srgbClr val="EA6E19"/>
                </a:solidFill>
                <a:latin typeface="Montserrat"/>
                <a:ea typeface="Montserrat"/>
                <a:cs typeface="Montserrat"/>
                <a:sym typeface="Montserrat"/>
              </a:rPr>
              <a:t>Supreme</a:t>
            </a:r>
          </a:p>
        </p:txBody>
      </p:sp>
      <p:sp>
        <p:nvSpPr>
          <p:cNvPr name="TextBox 15" id="15"/>
          <p:cNvSpPr txBox="true"/>
          <p:nvPr/>
        </p:nvSpPr>
        <p:spPr>
          <a:xfrm rot="0">
            <a:off x="12908822" y="7077489"/>
            <a:ext cx="3917435" cy="1173226"/>
          </a:xfrm>
          <a:prstGeom prst="rect">
            <a:avLst/>
          </a:prstGeom>
        </p:spPr>
        <p:txBody>
          <a:bodyPr anchor="t" rtlCol="false" tIns="0" lIns="0" bIns="0" rIns="0">
            <a:spAutoFit/>
          </a:bodyPr>
          <a:lstStyle/>
          <a:p>
            <a:pPr algn="l" marL="496571" indent="-248285" lvl="1">
              <a:lnSpc>
                <a:spcPts val="4922"/>
              </a:lnSpc>
              <a:buFont typeface="Arial"/>
              <a:buChar char="•"/>
            </a:pPr>
            <a:r>
              <a:rPr lang="en-US" b="true" sz="2300" spc="147">
                <a:solidFill>
                  <a:srgbClr val="EA6E19"/>
                </a:solidFill>
                <a:latin typeface="Montserrat Bold"/>
                <a:ea typeface="Montserrat Bold"/>
                <a:cs typeface="Montserrat Bold"/>
                <a:sym typeface="Montserrat Bold"/>
              </a:rPr>
              <a:t>Veggie</a:t>
            </a:r>
          </a:p>
          <a:p>
            <a:pPr algn="l" marL="496571" indent="-248285" lvl="1">
              <a:lnSpc>
                <a:spcPts val="4922"/>
              </a:lnSpc>
              <a:buFont typeface="Arial"/>
              <a:buChar char="•"/>
            </a:pPr>
            <a:r>
              <a:rPr lang="en-US" sz="2300" spc="147">
                <a:solidFill>
                  <a:srgbClr val="EA6E19"/>
                </a:solidFill>
                <a:latin typeface="Montserrat"/>
                <a:ea typeface="Montserrat"/>
                <a:cs typeface="Montserrat"/>
                <a:sym typeface="Montserrat"/>
              </a:rPr>
              <a:t>Chicken</a:t>
            </a:r>
          </a:p>
        </p:txBody>
      </p:sp>
      <p:grpSp>
        <p:nvGrpSpPr>
          <p:cNvPr name="Group 16" id="16"/>
          <p:cNvGrpSpPr/>
          <p:nvPr/>
        </p:nvGrpSpPr>
        <p:grpSpPr>
          <a:xfrm rot="0">
            <a:off x="5921895" y="6142019"/>
            <a:ext cx="2980029" cy="29800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EA6E19"/>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TextBox 19" id="19"/>
          <p:cNvSpPr txBox="true"/>
          <p:nvPr/>
        </p:nvSpPr>
        <p:spPr>
          <a:xfrm rot="0">
            <a:off x="6200019" y="6933379"/>
            <a:ext cx="2423780" cy="1865499"/>
          </a:xfrm>
          <a:prstGeom prst="rect">
            <a:avLst/>
          </a:prstGeom>
        </p:spPr>
        <p:txBody>
          <a:bodyPr anchor="t" rtlCol="false" tIns="0" lIns="0" bIns="0" rIns="0">
            <a:spAutoFit/>
          </a:bodyPr>
          <a:lstStyle/>
          <a:p>
            <a:pPr algn="ctr">
              <a:lnSpc>
                <a:spcPts val="6981"/>
              </a:lnSpc>
            </a:pPr>
            <a:r>
              <a:rPr lang="en-US" b="true" sz="7589" spc="-220">
                <a:solidFill>
                  <a:srgbClr val="341708"/>
                </a:solidFill>
                <a:latin typeface="Bebas Neue Bold"/>
                <a:ea typeface="Bebas Neue Bold"/>
                <a:cs typeface="Bebas Neue Bold"/>
                <a:sym typeface="Bebas Neue Bold"/>
              </a:rPr>
              <a:t>ORDER</a:t>
            </a:r>
          </a:p>
          <a:p>
            <a:pPr algn="ctr">
              <a:lnSpc>
                <a:spcPts val="6981"/>
              </a:lnSpc>
            </a:pPr>
            <a:r>
              <a:rPr lang="en-US" b="true" sz="7589" spc="-220">
                <a:solidFill>
                  <a:srgbClr val="341708"/>
                </a:solidFill>
                <a:latin typeface="Bebas Neue Bold"/>
                <a:ea typeface="Bebas Neue Bold"/>
                <a:cs typeface="Bebas Neue Bold"/>
                <a:sym typeface="Bebas Neue Bold"/>
              </a:rPr>
              <a:t>NOW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0">
            <a:off x="17259300" y="-1588573"/>
            <a:ext cx="1788844" cy="12826898"/>
            <a:chOff x="0" y="0"/>
            <a:chExt cx="471136" cy="3378278"/>
          </a:xfrm>
        </p:grpSpPr>
        <p:sp>
          <p:nvSpPr>
            <p:cNvPr name="Freeform 4" id="4"/>
            <p:cNvSpPr/>
            <p:nvPr/>
          </p:nvSpPr>
          <p:spPr>
            <a:xfrm flipH="false" flipV="false" rot="0">
              <a:off x="0" y="0"/>
              <a:ext cx="471136" cy="3378278"/>
            </a:xfrm>
            <a:custGeom>
              <a:avLst/>
              <a:gdLst/>
              <a:ahLst/>
              <a:cxnLst/>
              <a:rect r="r" b="b" t="t" l="l"/>
              <a:pathLst>
                <a:path h="3378278" w="471136">
                  <a:moveTo>
                    <a:pt x="0" y="0"/>
                  </a:moveTo>
                  <a:lnTo>
                    <a:pt x="471136" y="0"/>
                  </a:lnTo>
                  <a:lnTo>
                    <a:pt x="471136" y="3378278"/>
                  </a:lnTo>
                  <a:lnTo>
                    <a:pt x="0" y="3378278"/>
                  </a:lnTo>
                  <a:close/>
                </a:path>
              </a:pathLst>
            </a:custGeom>
            <a:solidFill>
              <a:srgbClr val="EA6E19"/>
            </a:solidFill>
          </p:spPr>
        </p:sp>
        <p:sp>
          <p:nvSpPr>
            <p:cNvPr name="TextBox 5" id="5"/>
            <p:cNvSpPr txBox="true"/>
            <p:nvPr/>
          </p:nvSpPr>
          <p:spPr>
            <a:xfrm>
              <a:off x="0" y="-47625"/>
              <a:ext cx="471136" cy="3425903"/>
            </a:xfrm>
            <a:prstGeom prst="rect">
              <a:avLst/>
            </a:prstGeom>
          </p:spPr>
          <p:txBody>
            <a:bodyPr anchor="ctr" rtlCol="false" tIns="50800" lIns="50800" bIns="50800" rIns="50800"/>
            <a:lstStyle/>
            <a:p>
              <a:pPr algn="ctr">
                <a:lnSpc>
                  <a:spcPts val="3436"/>
                </a:lnSpc>
              </a:pPr>
            </a:p>
          </p:txBody>
        </p:sp>
      </p:grpSp>
      <p:sp>
        <p:nvSpPr>
          <p:cNvPr name="Freeform 6" id="6"/>
          <p:cNvSpPr/>
          <p:nvPr/>
        </p:nvSpPr>
        <p:spPr>
          <a:xfrm flipH="false" flipV="false" rot="0">
            <a:off x="15207451" y="877426"/>
            <a:ext cx="2471391" cy="627331"/>
          </a:xfrm>
          <a:custGeom>
            <a:avLst/>
            <a:gdLst/>
            <a:ahLst/>
            <a:cxnLst/>
            <a:rect r="r" b="b" t="t" l="l"/>
            <a:pathLst>
              <a:path h="627331" w="247139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43050" y="-1895009"/>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grpSp>
        <p:nvGrpSpPr>
          <p:cNvPr name="Group 10" id="10"/>
          <p:cNvGrpSpPr/>
          <p:nvPr/>
        </p:nvGrpSpPr>
        <p:grpSpPr>
          <a:xfrm rot="0">
            <a:off x="1028700" y="4119975"/>
            <a:ext cx="4806705" cy="3844529"/>
            <a:chOff x="0" y="0"/>
            <a:chExt cx="744684" cy="595618"/>
          </a:xfrm>
        </p:grpSpPr>
        <p:sp>
          <p:nvSpPr>
            <p:cNvPr name="Freeform 11" id="11"/>
            <p:cNvSpPr/>
            <p:nvPr/>
          </p:nvSpPr>
          <p:spPr>
            <a:xfrm flipH="false" flipV="false" rot="0">
              <a:off x="0" y="0"/>
              <a:ext cx="744684" cy="595618"/>
            </a:xfrm>
            <a:custGeom>
              <a:avLst/>
              <a:gdLst/>
              <a:ahLst/>
              <a:cxnLst/>
              <a:rect r="r" b="b" t="t" l="l"/>
              <a:pathLst>
                <a:path h="595618" w="744684">
                  <a:moveTo>
                    <a:pt x="37045" y="0"/>
                  </a:moveTo>
                  <a:lnTo>
                    <a:pt x="707639" y="0"/>
                  </a:lnTo>
                  <a:cubicBezTo>
                    <a:pt x="717464" y="0"/>
                    <a:pt x="726887" y="3903"/>
                    <a:pt x="733834" y="10850"/>
                  </a:cubicBezTo>
                  <a:cubicBezTo>
                    <a:pt x="740781" y="17797"/>
                    <a:pt x="744684" y="27220"/>
                    <a:pt x="744684" y="37045"/>
                  </a:cubicBezTo>
                  <a:lnTo>
                    <a:pt x="744684" y="558573"/>
                  </a:lnTo>
                  <a:cubicBezTo>
                    <a:pt x="744684" y="579033"/>
                    <a:pt x="728099" y="595618"/>
                    <a:pt x="707639" y="595618"/>
                  </a:cubicBezTo>
                  <a:lnTo>
                    <a:pt x="37045" y="595618"/>
                  </a:lnTo>
                  <a:cubicBezTo>
                    <a:pt x="27220" y="595618"/>
                    <a:pt x="17797" y="591715"/>
                    <a:pt x="10850" y="584768"/>
                  </a:cubicBezTo>
                  <a:cubicBezTo>
                    <a:pt x="3903" y="577821"/>
                    <a:pt x="0" y="568398"/>
                    <a:pt x="0" y="558573"/>
                  </a:cubicBezTo>
                  <a:lnTo>
                    <a:pt x="0" y="37045"/>
                  </a:lnTo>
                  <a:cubicBezTo>
                    <a:pt x="0" y="27220"/>
                    <a:pt x="3903" y="17797"/>
                    <a:pt x="10850" y="10850"/>
                  </a:cubicBezTo>
                  <a:cubicBezTo>
                    <a:pt x="17797" y="3903"/>
                    <a:pt x="27220" y="0"/>
                    <a:pt x="37045" y="0"/>
                  </a:cubicBezTo>
                  <a:close/>
                </a:path>
              </a:pathLst>
            </a:custGeom>
            <a:blipFill>
              <a:blip r:embed="rId5"/>
              <a:stretch>
                <a:fillRect l="0" t="-87657" r="0" b="0"/>
              </a:stretch>
            </a:blipFill>
            <a:ln w="171450" cap="rnd">
              <a:solidFill>
                <a:srgbClr val="EA6E19"/>
              </a:solidFill>
              <a:prstDash val="solid"/>
              <a:round/>
            </a:ln>
          </p:spPr>
        </p:sp>
      </p:grpSp>
      <p:grpSp>
        <p:nvGrpSpPr>
          <p:cNvPr name="Group 12" id="12"/>
          <p:cNvGrpSpPr/>
          <p:nvPr/>
        </p:nvGrpSpPr>
        <p:grpSpPr>
          <a:xfrm rot="0">
            <a:off x="4180841" y="6463515"/>
            <a:ext cx="1865638" cy="18656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EA6E19"/>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grpSp>
        <p:nvGrpSpPr>
          <p:cNvPr name="Group 15" id="15"/>
          <p:cNvGrpSpPr/>
          <p:nvPr/>
        </p:nvGrpSpPr>
        <p:grpSpPr>
          <a:xfrm rot="0">
            <a:off x="6635111" y="4119975"/>
            <a:ext cx="4806705" cy="3844529"/>
            <a:chOff x="0" y="0"/>
            <a:chExt cx="744684" cy="595618"/>
          </a:xfrm>
        </p:grpSpPr>
        <p:sp>
          <p:nvSpPr>
            <p:cNvPr name="Freeform 16" id="16"/>
            <p:cNvSpPr/>
            <p:nvPr/>
          </p:nvSpPr>
          <p:spPr>
            <a:xfrm flipH="false" flipV="false" rot="0">
              <a:off x="0" y="0"/>
              <a:ext cx="744684" cy="595618"/>
            </a:xfrm>
            <a:custGeom>
              <a:avLst/>
              <a:gdLst/>
              <a:ahLst/>
              <a:cxnLst/>
              <a:rect r="r" b="b" t="t" l="l"/>
              <a:pathLst>
                <a:path h="595618" w="744684">
                  <a:moveTo>
                    <a:pt x="37045" y="0"/>
                  </a:moveTo>
                  <a:lnTo>
                    <a:pt x="707639" y="0"/>
                  </a:lnTo>
                  <a:cubicBezTo>
                    <a:pt x="717464" y="0"/>
                    <a:pt x="726887" y="3903"/>
                    <a:pt x="733834" y="10850"/>
                  </a:cubicBezTo>
                  <a:cubicBezTo>
                    <a:pt x="740781" y="17797"/>
                    <a:pt x="744684" y="27220"/>
                    <a:pt x="744684" y="37045"/>
                  </a:cubicBezTo>
                  <a:lnTo>
                    <a:pt x="744684" y="558573"/>
                  </a:lnTo>
                  <a:cubicBezTo>
                    <a:pt x="744684" y="579033"/>
                    <a:pt x="728099" y="595618"/>
                    <a:pt x="707639" y="595618"/>
                  </a:cubicBezTo>
                  <a:lnTo>
                    <a:pt x="37045" y="595618"/>
                  </a:lnTo>
                  <a:cubicBezTo>
                    <a:pt x="27220" y="595618"/>
                    <a:pt x="17797" y="591715"/>
                    <a:pt x="10850" y="584768"/>
                  </a:cubicBezTo>
                  <a:cubicBezTo>
                    <a:pt x="3903" y="577821"/>
                    <a:pt x="0" y="568398"/>
                    <a:pt x="0" y="558573"/>
                  </a:cubicBezTo>
                  <a:lnTo>
                    <a:pt x="0" y="37045"/>
                  </a:lnTo>
                  <a:cubicBezTo>
                    <a:pt x="0" y="27220"/>
                    <a:pt x="3903" y="17797"/>
                    <a:pt x="10850" y="10850"/>
                  </a:cubicBezTo>
                  <a:cubicBezTo>
                    <a:pt x="17797" y="3903"/>
                    <a:pt x="27220" y="0"/>
                    <a:pt x="37045" y="0"/>
                  </a:cubicBezTo>
                  <a:close/>
                </a:path>
              </a:pathLst>
            </a:custGeom>
            <a:blipFill>
              <a:blip r:embed="rId6"/>
              <a:stretch>
                <a:fillRect l="-10250" t="0" r="-10250" b="0"/>
              </a:stretch>
            </a:blipFill>
            <a:ln w="171450" cap="rnd">
              <a:solidFill>
                <a:srgbClr val="EA6E19"/>
              </a:solidFill>
              <a:prstDash val="solid"/>
              <a:round/>
            </a:ln>
          </p:spPr>
        </p:sp>
      </p:grpSp>
      <p:grpSp>
        <p:nvGrpSpPr>
          <p:cNvPr name="Group 17" id="17"/>
          <p:cNvGrpSpPr/>
          <p:nvPr/>
        </p:nvGrpSpPr>
        <p:grpSpPr>
          <a:xfrm rot="0">
            <a:off x="9787251" y="6463515"/>
            <a:ext cx="1865638" cy="186563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EA6E19"/>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grpSp>
        <p:nvGrpSpPr>
          <p:cNvPr name="Group 20" id="20"/>
          <p:cNvGrpSpPr/>
          <p:nvPr/>
        </p:nvGrpSpPr>
        <p:grpSpPr>
          <a:xfrm rot="0">
            <a:off x="12032151" y="4119975"/>
            <a:ext cx="4806705" cy="3844529"/>
            <a:chOff x="0" y="0"/>
            <a:chExt cx="744684" cy="595618"/>
          </a:xfrm>
        </p:grpSpPr>
        <p:sp>
          <p:nvSpPr>
            <p:cNvPr name="Freeform 21" id="21"/>
            <p:cNvSpPr/>
            <p:nvPr/>
          </p:nvSpPr>
          <p:spPr>
            <a:xfrm flipH="false" flipV="false" rot="0">
              <a:off x="0" y="0"/>
              <a:ext cx="744684" cy="595618"/>
            </a:xfrm>
            <a:custGeom>
              <a:avLst/>
              <a:gdLst/>
              <a:ahLst/>
              <a:cxnLst/>
              <a:rect r="r" b="b" t="t" l="l"/>
              <a:pathLst>
                <a:path h="595618" w="744684">
                  <a:moveTo>
                    <a:pt x="37045" y="0"/>
                  </a:moveTo>
                  <a:lnTo>
                    <a:pt x="707639" y="0"/>
                  </a:lnTo>
                  <a:cubicBezTo>
                    <a:pt x="717464" y="0"/>
                    <a:pt x="726887" y="3903"/>
                    <a:pt x="733834" y="10850"/>
                  </a:cubicBezTo>
                  <a:cubicBezTo>
                    <a:pt x="740781" y="17797"/>
                    <a:pt x="744684" y="27220"/>
                    <a:pt x="744684" y="37045"/>
                  </a:cubicBezTo>
                  <a:lnTo>
                    <a:pt x="744684" y="558573"/>
                  </a:lnTo>
                  <a:cubicBezTo>
                    <a:pt x="744684" y="579033"/>
                    <a:pt x="728099" y="595618"/>
                    <a:pt x="707639" y="595618"/>
                  </a:cubicBezTo>
                  <a:lnTo>
                    <a:pt x="37045" y="595618"/>
                  </a:lnTo>
                  <a:cubicBezTo>
                    <a:pt x="27220" y="595618"/>
                    <a:pt x="17797" y="591715"/>
                    <a:pt x="10850" y="584768"/>
                  </a:cubicBezTo>
                  <a:cubicBezTo>
                    <a:pt x="3903" y="577821"/>
                    <a:pt x="0" y="568398"/>
                    <a:pt x="0" y="558573"/>
                  </a:cubicBezTo>
                  <a:lnTo>
                    <a:pt x="0" y="37045"/>
                  </a:lnTo>
                  <a:cubicBezTo>
                    <a:pt x="0" y="27220"/>
                    <a:pt x="3903" y="17797"/>
                    <a:pt x="10850" y="10850"/>
                  </a:cubicBezTo>
                  <a:cubicBezTo>
                    <a:pt x="17797" y="3903"/>
                    <a:pt x="27220" y="0"/>
                    <a:pt x="37045" y="0"/>
                  </a:cubicBezTo>
                  <a:close/>
                </a:path>
              </a:pathLst>
            </a:custGeom>
            <a:blipFill>
              <a:blip r:embed="rId7"/>
              <a:stretch>
                <a:fillRect l="-10137" t="0" r="-10137" b="0"/>
              </a:stretch>
            </a:blipFill>
            <a:ln w="171450" cap="rnd">
              <a:solidFill>
                <a:srgbClr val="EA6E19"/>
              </a:solidFill>
              <a:prstDash val="solid"/>
              <a:round/>
            </a:ln>
          </p:spPr>
        </p:sp>
      </p:grpSp>
      <p:grpSp>
        <p:nvGrpSpPr>
          <p:cNvPr name="Group 22" id="22"/>
          <p:cNvGrpSpPr/>
          <p:nvPr/>
        </p:nvGrpSpPr>
        <p:grpSpPr>
          <a:xfrm rot="0">
            <a:off x="15184292" y="6463515"/>
            <a:ext cx="1865638" cy="186563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EA6E19"/>
              </a:solidFill>
              <a:prstDash val="solid"/>
              <a:miter/>
            </a:ln>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436"/>
                </a:lnSpc>
              </a:pPr>
            </a:p>
          </p:txBody>
        </p:sp>
      </p:grpSp>
      <p:sp>
        <p:nvSpPr>
          <p:cNvPr name="TextBox 25" id="25"/>
          <p:cNvSpPr txBox="true"/>
          <p:nvPr/>
        </p:nvSpPr>
        <p:spPr>
          <a:xfrm rot="0">
            <a:off x="3746959" y="2293082"/>
            <a:ext cx="10794081" cy="1417403"/>
          </a:xfrm>
          <a:prstGeom prst="rect">
            <a:avLst/>
          </a:prstGeom>
        </p:spPr>
        <p:txBody>
          <a:bodyPr anchor="t" rtlCol="false" tIns="0" lIns="0" bIns="0" rIns="0">
            <a:spAutoFit/>
          </a:bodyPr>
          <a:lstStyle/>
          <a:p>
            <a:pPr algn="ctr" marL="0" indent="0" lvl="0">
              <a:lnSpc>
                <a:spcPts val="10242"/>
              </a:lnSpc>
              <a:spcBef>
                <a:spcPct val="0"/>
              </a:spcBef>
            </a:pPr>
            <a:r>
              <a:rPr lang="en-US" b="true" sz="11132">
                <a:solidFill>
                  <a:srgbClr val="FFFFFF"/>
                </a:solidFill>
                <a:latin typeface="Bebas Neue Bold"/>
                <a:ea typeface="Bebas Neue Bold"/>
                <a:cs typeface="Bebas Neue Bold"/>
                <a:sym typeface="Bebas Neue Bold"/>
              </a:rPr>
              <a:t>OUR SIGNATURE PIZZAS</a:t>
            </a:r>
          </a:p>
        </p:txBody>
      </p:sp>
      <p:sp>
        <p:nvSpPr>
          <p:cNvPr name="TextBox 26" id="26"/>
          <p:cNvSpPr txBox="true"/>
          <p:nvPr/>
        </p:nvSpPr>
        <p:spPr>
          <a:xfrm rot="0">
            <a:off x="1395480" y="8526501"/>
            <a:ext cx="4073145" cy="389181"/>
          </a:xfrm>
          <a:prstGeom prst="rect">
            <a:avLst/>
          </a:prstGeom>
        </p:spPr>
        <p:txBody>
          <a:bodyPr anchor="t" rtlCol="false" tIns="0" lIns="0" bIns="0" rIns="0">
            <a:spAutoFit/>
          </a:bodyPr>
          <a:lstStyle/>
          <a:p>
            <a:pPr algn="ctr">
              <a:lnSpc>
                <a:spcPts val="3220"/>
              </a:lnSpc>
            </a:pPr>
            <a:r>
              <a:rPr lang="en-US" b="true" sz="2300" spc="147">
                <a:solidFill>
                  <a:srgbClr val="EA6E19"/>
                </a:solidFill>
                <a:latin typeface="Montserrat Bold"/>
                <a:ea typeface="Montserrat Bold"/>
                <a:cs typeface="Montserrat Bold"/>
                <a:sym typeface="Montserrat Bold"/>
              </a:rPr>
              <a:t> Margherita Pizza</a:t>
            </a:r>
          </a:p>
        </p:txBody>
      </p:sp>
      <p:sp>
        <p:nvSpPr>
          <p:cNvPr name="TextBox 27" id="27"/>
          <p:cNvSpPr txBox="true"/>
          <p:nvPr/>
        </p:nvSpPr>
        <p:spPr>
          <a:xfrm rot="0">
            <a:off x="4425709" y="7144544"/>
            <a:ext cx="1375902" cy="819961"/>
          </a:xfrm>
          <a:prstGeom prst="rect">
            <a:avLst/>
          </a:prstGeom>
        </p:spPr>
        <p:txBody>
          <a:bodyPr anchor="t" rtlCol="false" tIns="0" lIns="0" bIns="0" rIns="0">
            <a:spAutoFit/>
          </a:bodyPr>
          <a:lstStyle/>
          <a:p>
            <a:pPr algn="ctr" marL="0" indent="0" lvl="0">
              <a:lnSpc>
                <a:spcPts val="5939"/>
              </a:lnSpc>
              <a:spcBef>
                <a:spcPct val="0"/>
              </a:spcBef>
            </a:pPr>
            <a:r>
              <a:rPr lang="en-US" b="true" sz="6455">
                <a:solidFill>
                  <a:srgbClr val="341708"/>
                </a:solidFill>
                <a:latin typeface="Bebas Neue Bold"/>
                <a:ea typeface="Bebas Neue Bold"/>
                <a:cs typeface="Bebas Neue Bold"/>
                <a:sym typeface="Bebas Neue Bold"/>
              </a:rPr>
              <a:t>$20</a:t>
            </a:r>
          </a:p>
        </p:txBody>
      </p:sp>
      <p:sp>
        <p:nvSpPr>
          <p:cNvPr name="TextBox 28" id="28"/>
          <p:cNvSpPr txBox="true"/>
          <p:nvPr/>
        </p:nvSpPr>
        <p:spPr>
          <a:xfrm rot="0">
            <a:off x="7001890" y="8526501"/>
            <a:ext cx="4073145" cy="389181"/>
          </a:xfrm>
          <a:prstGeom prst="rect">
            <a:avLst/>
          </a:prstGeom>
        </p:spPr>
        <p:txBody>
          <a:bodyPr anchor="t" rtlCol="false" tIns="0" lIns="0" bIns="0" rIns="0">
            <a:spAutoFit/>
          </a:bodyPr>
          <a:lstStyle/>
          <a:p>
            <a:pPr algn="ctr">
              <a:lnSpc>
                <a:spcPts val="3220"/>
              </a:lnSpc>
            </a:pPr>
            <a:r>
              <a:rPr lang="en-US" b="true" sz="2300" spc="147">
                <a:solidFill>
                  <a:srgbClr val="EA6E19"/>
                </a:solidFill>
                <a:latin typeface="Montserrat Bold"/>
                <a:ea typeface="Montserrat Bold"/>
                <a:cs typeface="Montserrat Bold"/>
                <a:sym typeface="Montserrat Bold"/>
              </a:rPr>
              <a:t>Veggie Delight</a:t>
            </a:r>
          </a:p>
        </p:txBody>
      </p:sp>
      <p:sp>
        <p:nvSpPr>
          <p:cNvPr name="TextBox 29" id="29"/>
          <p:cNvSpPr txBox="true"/>
          <p:nvPr/>
        </p:nvSpPr>
        <p:spPr>
          <a:xfrm rot="0">
            <a:off x="10032119" y="7144544"/>
            <a:ext cx="1375902" cy="819961"/>
          </a:xfrm>
          <a:prstGeom prst="rect">
            <a:avLst/>
          </a:prstGeom>
        </p:spPr>
        <p:txBody>
          <a:bodyPr anchor="t" rtlCol="false" tIns="0" lIns="0" bIns="0" rIns="0">
            <a:spAutoFit/>
          </a:bodyPr>
          <a:lstStyle/>
          <a:p>
            <a:pPr algn="ctr" marL="0" indent="0" lvl="0">
              <a:lnSpc>
                <a:spcPts val="5939"/>
              </a:lnSpc>
              <a:spcBef>
                <a:spcPct val="0"/>
              </a:spcBef>
            </a:pPr>
            <a:r>
              <a:rPr lang="en-US" b="true" sz="6455">
                <a:solidFill>
                  <a:srgbClr val="341708"/>
                </a:solidFill>
                <a:latin typeface="Bebas Neue Bold"/>
                <a:ea typeface="Bebas Neue Bold"/>
                <a:cs typeface="Bebas Neue Bold"/>
                <a:sym typeface="Bebas Neue Bold"/>
              </a:rPr>
              <a:t>$30</a:t>
            </a:r>
          </a:p>
        </p:txBody>
      </p:sp>
      <p:sp>
        <p:nvSpPr>
          <p:cNvPr name="TextBox 30" id="30"/>
          <p:cNvSpPr txBox="true"/>
          <p:nvPr/>
        </p:nvSpPr>
        <p:spPr>
          <a:xfrm rot="0">
            <a:off x="12398931" y="8526501"/>
            <a:ext cx="4073145" cy="389181"/>
          </a:xfrm>
          <a:prstGeom prst="rect">
            <a:avLst/>
          </a:prstGeom>
        </p:spPr>
        <p:txBody>
          <a:bodyPr anchor="t" rtlCol="false" tIns="0" lIns="0" bIns="0" rIns="0">
            <a:spAutoFit/>
          </a:bodyPr>
          <a:lstStyle/>
          <a:p>
            <a:pPr algn="ctr">
              <a:lnSpc>
                <a:spcPts val="3220"/>
              </a:lnSpc>
            </a:pPr>
            <a:r>
              <a:rPr lang="en-US" b="true" sz="2300" spc="147">
                <a:solidFill>
                  <a:srgbClr val="EA6E19"/>
                </a:solidFill>
                <a:latin typeface="Montserrat Bold"/>
                <a:ea typeface="Montserrat Bold"/>
                <a:cs typeface="Montserrat Bold"/>
                <a:sym typeface="Montserrat Bold"/>
              </a:rPr>
              <a:t>Pepperoni Pizza</a:t>
            </a:r>
          </a:p>
        </p:txBody>
      </p:sp>
      <p:sp>
        <p:nvSpPr>
          <p:cNvPr name="TextBox 31" id="31"/>
          <p:cNvSpPr txBox="true"/>
          <p:nvPr/>
        </p:nvSpPr>
        <p:spPr>
          <a:xfrm rot="0">
            <a:off x="15429160" y="7144544"/>
            <a:ext cx="1375902" cy="819961"/>
          </a:xfrm>
          <a:prstGeom prst="rect">
            <a:avLst/>
          </a:prstGeom>
        </p:spPr>
        <p:txBody>
          <a:bodyPr anchor="t" rtlCol="false" tIns="0" lIns="0" bIns="0" rIns="0">
            <a:spAutoFit/>
          </a:bodyPr>
          <a:lstStyle/>
          <a:p>
            <a:pPr algn="ctr" marL="0" indent="0" lvl="0">
              <a:lnSpc>
                <a:spcPts val="5939"/>
              </a:lnSpc>
              <a:spcBef>
                <a:spcPct val="0"/>
              </a:spcBef>
            </a:pPr>
            <a:r>
              <a:rPr lang="en-US" b="true" sz="6455">
                <a:solidFill>
                  <a:srgbClr val="341708"/>
                </a:solidFill>
                <a:latin typeface="Bebas Neue Bold"/>
                <a:ea typeface="Bebas Neue Bold"/>
                <a:cs typeface="Bebas Neue Bold"/>
                <a:sym typeface="Bebas Neue Bold"/>
              </a:rPr>
              <a:t>$25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DAGdeB3Q02c</dc:identifier>
  <dcterms:modified xsi:type="dcterms:W3CDTF">2011-08-01T06:04:30Z</dcterms:modified>
  <cp:revision>1</cp:revision>
  <dc:title>Brown Orange Modern Bold Pizza Resto Presentation</dc:title>
</cp:coreProperties>
</file>